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61" r:id="rId4"/>
    <p:sldId id="262" r:id="rId5"/>
    <p:sldId id="263" r:id="rId6"/>
    <p:sldId id="264" r:id="rId7"/>
    <p:sldId id="310" r:id="rId8"/>
    <p:sldId id="266" r:id="rId9"/>
    <p:sldId id="267" r:id="rId10"/>
    <p:sldId id="268" r:id="rId11"/>
    <p:sldId id="269" r:id="rId12"/>
    <p:sldId id="270" r:id="rId13"/>
    <p:sldId id="272" r:id="rId14"/>
    <p:sldId id="273" r:id="rId15"/>
    <p:sldId id="274" r:id="rId16"/>
    <p:sldId id="275" r:id="rId17"/>
    <p:sldId id="281" r:id="rId18"/>
    <p:sldId id="305" r:id="rId19"/>
    <p:sldId id="303" r:id="rId20"/>
    <p:sldId id="302" r:id="rId21"/>
    <p:sldId id="277" r:id="rId22"/>
    <p:sldId id="278" r:id="rId23"/>
    <p:sldId id="279" r:id="rId24"/>
    <p:sldId id="309" r:id="rId25"/>
    <p:sldId id="307" r:id="rId26"/>
    <p:sldId id="306" r:id="rId27"/>
    <p:sldId id="308" r:id="rId28"/>
    <p:sldId id="299" r:id="rId29"/>
    <p:sldId id="283" r:id="rId30"/>
    <p:sldId id="284" r:id="rId31"/>
    <p:sldId id="293" r:id="rId32"/>
    <p:sldId id="294" r:id="rId33"/>
    <p:sldId id="295" r:id="rId34"/>
    <p:sldId id="296" r:id="rId35"/>
    <p:sldId id="298" r:id="rId36"/>
    <p:sldId id="300" r:id="rId37"/>
    <p:sldId id="301" r:id="rId38"/>
    <p:sldId id="2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FD0DE-2D9D-4E96-A715-6F7764337DC2}" type="datetimeFigureOut">
              <a:rPr lang="en-AU" smtClean="0"/>
              <a:t>21/09/2021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F890B-530C-43FB-8CF1-21C03A104FAC}"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pPr/>
              <a:t>2</a:t>
            </a:fld>
            <a:endParaRPr lang="en-US"/>
          </a:p>
        </p:txBody>
      </p:sp>
    </p:spTree>
    <p:extLst>
      <p:ext uri="{BB962C8B-B14F-4D97-AF65-F5344CB8AC3E}">
        <p14:creationId xmlns:p14="http://schemas.microsoft.com/office/powerpoint/2010/main" xmlns=""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7</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30</a:t>
            </a:fld>
            <a:endParaRPr lang="en-US"/>
          </a:p>
        </p:txBody>
      </p:sp>
    </p:spTree>
    <p:extLst>
      <p:ext uri="{BB962C8B-B14F-4D97-AF65-F5344CB8AC3E}">
        <p14:creationId xmlns="" xmlns:p14="http://schemas.microsoft.com/office/powerpoint/2010/main" val="20151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660232" y="980728"/>
            <a:ext cx="2286000" cy="1446550"/>
          </a:xfrm>
          <a:prstGeom prst="rect">
            <a:avLst/>
          </a:prstGeom>
        </p:spPr>
        <p:txBody>
          <a:bodyPr>
            <a:spAutoFit/>
          </a:bodyPr>
          <a:lstStyle/>
          <a:p>
            <a:pPr lvl="0" algn="ctr">
              <a:spcBef>
                <a:spcPct val="20000"/>
              </a:spcBef>
            </a:pPr>
            <a:r>
              <a:rPr lang="en-US" sz="2000" dirty="0" smtClean="0">
                <a:solidFill>
                  <a:prstClr val="black">
                    <a:tint val="75000"/>
                  </a:prstClr>
                </a:solidFill>
              </a:rPr>
              <a:t>Manoj </a:t>
            </a:r>
            <a:r>
              <a:rPr lang="en-US" sz="2000" dirty="0" smtClean="0">
                <a:solidFill>
                  <a:prstClr val="black">
                    <a:tint val="75000"/>
                  </a:prstClr>
                </a:solidFill>
              </a:rPr>
              <a:t>Abichandani</a:t>
            </a:r>
          </a:p>
          <a:p>
            <a:pPr lvl="0" algn="ctr">
              <a:spcBef>
                <a:spcPct val="20000"/>
              </a:spcBef>
            </a:pPr>
            <a:r>
              <a:rPr lang="en-US" sz="2000" dirty="0" smtClean="0">
                <a:solidFill>
                  <a:prstClr val="black">
                    <a:tint val="75000"/>
                  </a:prstClr>
                </a:solidFill>
              </a:rPr>
              <a:t> </a:t>
            </a:r>
          </a:p>
          <a:p>
            <a:pPr lvl="0" algn="ctr">
              <a:spcBef>
                <a:spcPct val="20000"/>
              </a:spcBef>
            </a:pPr>
            <a:r>
              <a:rPr lang="en-US" sz="2000" dirty="0" smtClean="0">
                <a:solidFill>
                  <a:prstClr val="black">
                    <a:tint val="75000"/>
                  </a:prstClr>
                </a:solidFill>
              </a:rPr>
              <a:t> </a:t>
            </a:r>
            <a:r>
              <a:rPr lang="en-US" sz="2000" dirty="0" smtClean="0">
                <a:solidFill>
                  <a:prstClr val="black">
                    <a:tint val="75000"/>
                  </a:prstClr>
                </a:solidFill>
              </a:rPr>
              <a:t>SMSF Specialist (UNSW)</a:t>
            </a:r>
            <a:endParaRPr lang="en-US" sz="2000" dirty="0">
              <a:solidFill>
                <a:prstClr val="black">
                  <a:tint val="75000"/>
                </a:prstClr>
              </a:solidFill>
            </a:endParaRPr>
          </a:p>
        </p:txBody>
      </p:sp>
      <p:sp>
        <p:nvSpPr>
          <p:cNvPr id="5" name="Title 1"/>
          <p:cNvSpPr>
            <a:spLocks noGrp="1"/>
          </p:cNvSpPr>
          <p:nvPr>
            <p:ph type="ctrTitle"/>
          </p:nvPr>
        </p:nvSpPr>
        <p:spPr>
          <a:xfrm>
            <a:off x="611560" y="4869160"/>
            <a:ext cx="7650090" cy="914400"/>
          </a:xfrm>
        </p:spPr>
        <p:txBody>
          <a:bodyPr>
            <a:noAutofit/>
          </a:bodyPr>
          <a:lstStyle/>
          <a:p>
            <a:pPr fontAlgn="base"/>
            <a:r>
              <a:rPr lang="en-AU" sz="2800" b="1" dirty="0" smtClean="0"/>
              <a:t>Commencing a Pension - How to do it &amp; What a Trustee needs to do to maximize benefits</a:t>
            </a:r>
            <a:endParaRPr lang="en-AU"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1056640"/>
          </a:xfrm>
        </p:spPr>
        <p:txBody>
          <a:bodyPr>
            <a:normAutofit/>
          </a:bodyPr>
          <a:lstStyle/>
          <a:p>
            <a:pPr algn="l"/>
            <a:r>
              <a:rPr lang="en-AU" sz="2800" dirty="0" smtClean="0"/>
              <a:t>Pension Standards – Account Based Pension</a:t>
            </a:r>
            <a:endParaRPr lang="en-AU" sz="2800" dirty="0"/>
          </a:p>
        </p:txBody>
      </p:sp>
      <p:sp>
        <p:nvSpPr>
          <p:cNvPr id="3" name="Content Placeholder 2"/>
          <p:cNvSpPr>
            <a:spLocks noGrp="1"/>
          </p:cNvSpPr>
          <p:nvPr>
            <p:ph idx="1"/>
          </p:nvPr>
        </p:nvSpPr>
        <p:spPr>
          <a:xfrm>
            <a:off x="467544" y="1772816"/>
            <a:ext cx="8229600" cy="4525963"/>
          </a:xfrm>
        </p:spPr>
        <p:txBody>
          <a:bodyPr>
            <a:normAutofit/>
          </a:bodyPr>
          <a:lstStyle/>
          <a:p>
            <a:pPr marL="457200" indent="-457200">
              <a:buFont typeface="+mj-lt"/>
              <a:buAutoNum type="arabicPeriod"/>
            </a:pPr>
            <a:r>
              <a:rPr lang="en-AU" sz="2000" dirty="0" smtClean="0"/>
              <a:t>Preservation Rules </a:t>
            </a:r>
          </a:p>
          <a:p>
            <a:pPr marL="457200" indent="-457200">
              <a:buFont typeface="+mj-lt"/>
              <a:buAutoNum type="arabicPeriod"/>
            </a:pPr>
            <a:r>
              <a:rPr lang="en-AU" sz="2000" dirty="0" smtClean="0"/>
              <a:t>Minimum Pension Payment</a:t>
            </a:r>
          </a:p>
          <a:p>
            <a:pPr marL="457200" indent="-457200">
              <a:buFont typeface="+mj-lt"/>
              <a:buAutoNum type="arabicPeriod"/>
            </a:pPr>
            <a:r>
              <a:rPr lang="en-AU" sz="2000" dirty="0" smtClean="0"/>
              <a:t>Transfer Balance Cap </a:t>
            </a:r>
            <a:r>
              <a:rPr lang="en-AU" sz="2000" dirty="0" smtClean="0"/>
              <a:t>– tax exemption</a:t>
            </a:r>
          </a:p>
          <a:p>
            <a:pPr marL="457200" indent="-457200">
              <a:buFont typeface="+mj-lt"/>
              <a:buAutoNum type="arabicPeriod"/>
            </a:pPr>
            <a:r>
              <a:rPr lang="en-AU" sz="2000" dirty="0" smtClean="0"/>
              <a:t>Terms of the Deed</a:t>
            </a:r>
          </a:p>
          <a:p>
            <a:pPr marL="457200" indent="-457200">
              <a:buFont typeface="+mj-lt"/>
              <a:buAutoNum type="arabicPeriod"/>
            </a:pPr>
            <a:r>
              <a:rPr lang="en-AU" sz="2000" dirty="0" smtClean="0"/>
              <a:t>Pension Agreement</a:t>
            </a:r>
          </a:p>
          <a:p>
            <a:pPr marL="457200" indent="-457200">
              <a:buFont typeface="+mj-lt"/>
              <a:buAutoNum type="arabicPeriod"/>
            </a:pPr>
            <a:r>
              <a:rPr lang="en-AU" sz="2000" dirty="0" smtClean="0"/>
              <a:t>Binding Death Nominations</a:t>
            </a:r>
          </a:p>
          <a:p>
            <a:pPr marL="457200" indent="-457200">
              <a:buFont typeface="+mj-lt"/>
              <a:buAutoNum type="arabicPeriod"/>
            </a:pPr>
            <a:r>
              <a:rPr lang="en-AU" sz="2000" dirty="0" smtClean="0"/>
              <a:t>Reversionary Pensions</a:t>
            </a:r>
          </a:p>
          <a:p>
            <a:pPr marL="457200" indent="-457200">
              <a:buFont typeface="+mj-lt"/>
              <a:buAutoNum type="arabicPeriod"/>
            </a:pPr>
            <a:r>
              <a:rPr lang="en-AU" sz="2000" dirty="0" smtClean="0"/>
              <a:t>Death of the member</a:t>
            </a:r>
          </a:p>
          <a:p>
            <a:endParaRPr lang="en-AU" dirty="0"/>
          </a:p>
        </p:txBody>
      </p:sp>
      <p:graphicFrame>
        <p:nvGraphicFramePr>
          <p:cNvPr id="4" name="Table 3"/>
          <p:cNvGraphicFramePr>
            <a:graphicFrameLocks noGrp="1"/>
          </p:cNvGraphicFramePr>
          <p:nvPr/>
        </p:nvGraphicFramePr>
        <p:xfrm>
          <a:off x="5220072" y="1772816"/>
          <a:ext cx="3714750" cy="2696009"/>
        </p:xfrm>
        <a:graphic>
          <a:graphicData uri="http://schemas.openxmlformats.org/drawingml/2006/table">
            <a:tbl>
              <a:tblPr/>
              <a:tblGrid>
                <a:gridCol w="2442104"/>
                <a:gridCol w="1272646"/>
              </a:tblGrid>
              <a:tr h="458003">
                <a:tc>
                  <a:txBody>
                    <a:bodyPr/>
                    <a:lstStyle/>
                    <a:p>
                      <a:pPr algn="ctr">
                        <a:spcAft>
                          <a:spcPts val="0"/>
                        </a:spcAft>
                      </a:pPr>
                      <a:r>
                        <a:rPr lang="en-AU" sz="1400" b="1" dirty="0">
                          <a:solidFill>
                            <a:srgbClr val="000000"/>
                          </a:solidFill>
                          <a:latin typeface="Trebuchet MS"/>
                          <a:ea typeface="Times New Roman"/>
                          <a:cs typeface="Times New Roman"/>
                        </a:rPr>
                        <a:t>Date of birth </a:t>
                      </a:r>
                      <a:endParaRPr lang="en-AU" sz="1400" dirty="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AU" sz="1400" b="1">
                          <a:solidFill>
                            <a:srgbClr val="000000"/>
                          </a:solidFill>
                          <a:latin typeface="Trebuchet MS"/>
                          <a:ea typeface="Times New Roman"/>
                          <a:cs typeface="Times New Roman"/>
                        </a:rPr>
                        <a:t>Preservation age</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73001">
                <a:tc>
                  <a:txBody>
                    <a:bodyPr/>
                    <a:lstStyle/>
                    <a:p>
                      <a:pPr algn="just">
                        <a:spcAft>
                          <a:spcPts val="0"/>
                        </a:spcAft>
                      </a:pPr>
                      <a:r>
                        <a:rPr lang="en-AU" sz="1400">
                          <a:solidFill>
                            <a:srgbClr val="000000"/>
                          </a:solidFill>
                          <a:latin typeface="Calibri"/>
                          <a:ea typeface="Times New Roman"/>
                          <a:cs typeface="Times New Roman"/>
                        </a:rPr>
                        <a:t>Before 1 July 1960 </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a:solidFill>
                            <a:srgbClr val="000000"/>
                          </a:solidFill>
                          <a:latin typeface="Calibri"/>
                          <a:ea typeface="Times New Roman"/>
                          <a:cs typeface="Times New Roman"/>
                        </a:rPr>
                        <a:t>55</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01">
                <a:tc>
                  <a:txBody>
                    <a:bodyPr/>
                    <a:lstStyle/>
                    <a:p>
                      <a:pPr algn="just">
                        <a:spcAft>
                          <a:spcPts val="0"/>
                        </a:spcAft>
                      </a:pPr>
                      <a:r>
                        <a:rPr lang="en-AU" sz="1400" dirty="0">
                          <a:solidFill>
                            <a:srgbClr val="000000"/>
                          </a:solidFill>
                          <a:latin typeface="Calibri"/>
                          <a:ea typeface="Times New Roman"/>
                          <a:cs typeface="Times New Roman"/>
                        </a:rPr>
                        <a:t>1 July 1960 – 30 June 1961 </a:t>
                      </a:r>
                      <a:endParaRPr lang="en-AU" sz="1400" dirty="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a:solidFill>
                            <a:srgbClr val="000000"/>
                          </a:solidFill>
                          <a:latin typeface="Calibri"/>
                          <a:ea typeface="Times New Roman"/>
                          <a:cs typeface="Times New Roman"/>
                        </a:rPr>
                        <a:t>56</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01">
                <a:tc>
                  <a:txBody>
                    <a:bodyPr/>
                    <a:lstStyle/>
                    <a:p>
                      <a:pPr algn="just">
                        <a:spcAft>
                          <a:spcPts val="0"/>
                        </a:spcAft>
                      </a:pPr>
                      <a:r>
                        <a:rPr lang="en-AU" sz="1400" dirty="0">
                          <a:solidFill>
                            <a:srgbClr val="000000"/>
                          </a:solidFill>
                          <a:latin typeface="Calibri"/>
                          <a:ea typeface="Times New Roman"/>
                          <a:cs typeface="Times New Roman"/>
                        </a:rPr>
                        <a:t>1 July 1961 – 30 June 1962 </a:t>
                      </a:r>
                      <a:endParaRPr lang="en-AU" sz="1400" dirty="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a:solidFill>
                            <a:srgbClr val="000000"/>
                          </a:solidFill>
                          <a:latin typeface="Calibri"/>
                          <a:ea typeface="Times New Roman"/>
                          <a:cs typeface="Times New Roman"/>
                        </a:rPr>
                        <a:t>57</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01">
                <a:tc>
                  <a:txBody>
                    <a:bodyPr/>
                    <a:lstStyle/>
                    <a:p>
                      <a:pPr algn="just">
                        <a:spcAft>
                          <a:spcPts val="0"/>
                        </a:spcAft>
                      </a:pPr>
                      <a:r>
                        <a:rPr lang="en-AU" sz="1400">
                          <a:solidFill>
                            <a:srgbClr val="000000"/>
                          </a:solidFill>
                          <a:latin typeface="Calibri"/>
                          <a:ea typeface="Times New Roman"/>
                          <a:cs typeface="Times New Roman"/>
                        </a:rPr>
                        <a:t>1 July 1962 – 30 June 1963 </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a:solidFill>
                            <a:srgbClr val="000000"/>
                          </a:solidFill>
                          <a:latin typeface="Calibri"/>
                          <a:ea typeface="Times New Roman"/>
                          <a:cs typeface="Times New Roman"/>
                        </a:rPr>
                        <a:t>58</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01">
                <a:tc>
                  <a:txBody>
                    <a:bodyPr/>
                    <a:lstStyle/>
                    <a:p>
                      <a:pPr algn="just">
                        <a:spcAft>
                          <a:spcPts val="0"/>
                        </a:spcAft>
                      </a:pPr>
                      <a:r>
                        <a:rPr lang="en-AU" sz="1400">
                          <a:solidFill>
                            <a:srgbClr val="000000"/>
                          </a:solidFill>
                          <a:latin typeface="Calibri"/>
                          <a:ea typeface="Times New Roman"/>
                          <a:cs typeface="Times New Roman"/>
                        </a:rPr>
                        <a:t>1 July 1963 – 30 June 1964 </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a:solidFill>
                            <a:srgbClr val="000000"/>
                          </a:solidFill>
                          <a:latin typeface="Calibri"/>
                          <a:ea typeface="Times New Roman"/>
                          <a:cs typeface="Times New Roman"/>
                        </a:rPr>
                        <a:t>59</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001">
                <a:tc>
                  <a:txBody>
                    <a:bodyPr/>
                    <a:lstStyle/>
                    <a:p>
                      <a:pPr algn="just">
                        <a:spcAft>
                          <a:spcPts val="0"/>
                        </a:spcAft>
                      </a:pPr>
                      <a:r>
                        <a:rPr lang="en-AU" sz="1400">
                          <a:solidFill>
                            <a:srgbClr val="000000"/>
                          </a:solidFill>
                          <a:latin typeface="Calibri"/>
                          <a:ea typeface="Times New Roman"/>
                          <a:cs typeface="Times New Roman"/>
                        </a:rPr>
                        <a:t>From 1 July 1964 </a:t>
                      </a:r>
                      <a:endParaRPr lang="en-AU" sz="140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400" dirty="0">
                          <a:solidFill>
                            <a:srgbClr val="000000"/>
                          </a:solidFill>
                          <a:latin typeface="Calibri"/>
                          <a:ea typeface="Times New Roman"/>
                          <a:cs typeface="Times New Roman"/>
                        </a:rPr>
                        <a:t>60</a:t>
                      </a:r>
                      <a:endParaRPr lang="en-AU" sz="1400" dirty="0">
                        <a:latin typeface="Calibri"/>
                        <a:ea typeface="Times New Roman"/>
                        <a:cs typeface="Times New Roman"/>
                      </a:endParaRPr>
                    </a:p>
                  </a:txBody>
                  <a:tcPr marL="7144" marR="7144"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6" name="Picture 5"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828040"/>
          </a:xfrm>
        </p:spPr>
        <p:txBody>
          <a:bodyPr>
            <a:normAutofit fontScale="90000"/>
          </a:bodyPr>
          <a:lstStyle/>
          <a:p>
            <a:pPr algn="l"/>
            <a:r>
              <a:rPr lang="en-AU" sz="3100" dirty="0" smtClean="0"/>
              <a:t>Pension Standards – Account Based Pension </a:t>
            </a:r>
            <a:r>
              <a:rPr lang="en-AU" sz="3100" dirty="0" smtClean="0">
                <a:solidFill>
                  <a:srgbClr val="FF0000"/>
                </a:solidFill>
              </a:rPr>
              <a:t>(TRIS</a:t>
            </a:r>
            <a:r>
              <a:rPr lang="en-AU" sz="3100" dirty="0" smtClean="0">
                <a:solidFill>
                  <a:srgbClr val="FF0000"/>
                </a:solidFill>
              </a:rPr>
              <a:t>) Not </a:t>
            </a:r>
            <a:r>
              <a:rPr lang="en-AU" sz="3100" dirty="0" smtClean="0">
                <a:solidFill>
                  <a:srgbClr val="FF0000"/>
                </a:solidFill>
              </a:rPr>
              <a:t>in Retirement Phase</a:t>
            </a:r>
            <a:endParaRPr lang="en-AU" sz="3100" dirty="0">
              <a:solidFill>
                <a:srgbClr val="FF0000"/>
              </a:solidFill>
            </a:endParaRPr>
          </a:p>
        </p:txBody>
      </p:sp>
      <p:sp>
        <p:nvSpPr>
          <p:cNvPr id="3" name="Content Placeholder 2"/>
          <p:cNvSpPr>
            <a:spLocks noGrp="1"/>
          </p:cNvSpPr>
          <p:nvPr>
            <p:ph idx="1"/>
          </p:nvPr>
        </p:nvSpPr>
        <p:spPr>
          <a:xfrm>
            <a:off x="539552" y="1988840"/>
            <a:ext cx="7526600" cy="3921223"/>
          </a:xfrm>
        </p:spPr>
        <p:txBody>
          <a:bodyPr>
            <a:normAutofit/>
          </a:bodyPr>
          <a:lstStyle/>
          <a:p>
            <a:pPr marL="457200" indent="-457200">
              <a:buFont typeface="+mj-lt"/>
              <a:buAutoNum type="arabicPeriod"/>
            </a:pPr>
            <a:r>
              <a:rPr lang="en-AU" sz="2000" dirty="0" smtClean="0"/>
              <a:t>Preservation </a:t>
            </a:r>
            <a:r>
              <a:rPr lang="en-AU" sz="2000" dirty="0" smtClean="0"/>
              <a:t>Rules</a:t>
            </a:r>
            <a:endParaRPr lang="en-AU" sz="2000" dirty="0" smtClean="0"/>
          </a:p>
          <a:p>
            <a:pPr marL="457200" indent="-457200">
              <a:buFont typeface="+mj-lt"/>
              <a:buAutoNum type="arabicPeriod"/>
            </a:pPr>
            <a:r>
              <a:rPr lang="en-AU" sz="2000" dirty="0" smtClean="0"/>
              <a:t>Minimum Pension Payment – </a:t>
            </a:r>
            <a:r>
              <a:rPr lang="en-AU" sz="2000" dirty="0" smtClean="0">
                <a:solidFill>
                  <a:srgbClr val="FF0000"/>
                </a:solidFill>
              </a:rPr>
              <a:t>Maximum Payment 10%</a:t>
            </a:r>
          </a:p>
          <a:p>
            <a:pPr marL="457200" indent="-457200">
              <a:buFont typeface="+mj-lt"/>
              <a:buAutoNum type="arabicPeriod"/>
            </a:pPr>
            <a:r>
              <a:rPr lang="en-AU" sz="2000" dirty="0" smtClean="0"/>
              <a:t>Transfer Balance  </a:t>
            </a:r>
            <a:r>
              <a:rPr lang="en-AU" sz="2000" dirty="0" smtClean="0"/>
              <a:t>– </a:t>
            </a:r>
            <a:r>
              <a:rPr lang="en-AU" sz="2000" dirty="0" smtClean="0">
                <a:solidFill>
                  <a:srgbClr val="FF0000"/>
                </a:solidFill>
              </a:rPr>
              <a:t>No </a:t>
            </a:r>
            <a:r>
              <a:rPr lang="en-AU" sz="2000" dirty="0" smtClean="0">
                <a:solidFill>
                  <a:srgbClr val="FF0000"/>
                </a:solidFill>
              </a:rPr>
              <a:t>tax exemption</a:t>
            </a:r>
          </a:p>
          <a:p>
            <a:pPr marL="457200" indent="-457200">
              <a:buFont typeface="+mj-lt"/>
              <a:buAutoNum type="arabicPeriod"/>
            </a:pPr>
            <a:r>
              <a:rPr lang="en-AU" sz="2000" dirty="0" smtClean="0"/>
              <a:t>Terms of the Deed</a:t>
            </a:r>
          </a:p>
          <a:p>
            <a:pPr marL="457200" indent="-457200">
              <a:buFont typeface="+mj-lt"/>
              <a:buAutoNum type="arabicPeriod"/>
            </a:pPr>
            <a:r>
              <a:rPr lang="en-AU" sz="2000" dirty="0" smtClean="0"/>
              <a:t>Pension Agreement</a:t>
            </a:r>
          </a:p>
          <a:p>
            <a:pPr marL="457200" indent="-457200">
              <a:buFont typeface="+mj-lt"/>
              <a:buAutoNum type="arabicPeriod"/>
            </a:pPr>
            <a:r>
              <a:rPr lang="en-AU" sz="2000" dirty="0" smtClean="0"/>
              <a:t>Binding Death Nominations </a:t>
            </a:r>
            <a:endParaRPr lang="en-AU" sz="2000" dirty="0" smtClean="0">
              <a:solidFill>
                <a:srgbClr val="FF0000"/>
              </a:solidFill>
            </a:endParaRPr>
          </a:p>
          <a:p>
            <a:pPr marL="457200" indent="-457200">
              <a:buFont typeface="+mj-lt"/>
              <a:buAutoNum type="arabicPeriod"/>
            </a:pPr>
            <a:r>
              <a:rPr lang="en-AU" sz="2000" dirty="0" smtClean="0"/>
              <a:t>Reversionary Pensions -</a:t>
            </a:r>
            <a:r>
              <a:rPr lang="en-AU" sz="2000" dirty="0" smtClean="0">
                <a:solidFill>
                  <a:srgbClr val="FF0000"/>
                </a:solidFill>
              </a:rPr>
              <a:t> Cannot be Paid to Dependent – Eligiblity of beneficiary is checked before it can be paid </a:t>
            </a:r>
          </a:p>
          <a:p>
            <a:pPr marL="457200" indent="-457200">
              <a:buFont typeface="+mj-lt"/>
              <a:buAutoNum type="arabicPeriod"/>
            </a:pPr>
            <a:r>
              <a:rPr lang="en-AU" sz="2000" dirty="0" smtClean="0"/>
              <a:t>Death of the member </a:t>
            </a:r>
          </a:p>
          <a:p>
            <a:endParaRPr lang="en-AU" dirty="0"/>
          </a:p>
        </p:txBody>
      </p:sp>
      <p:pic>
        <p:nvPicPr>
          <p:cNvPr id="5" name="Picture 4"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6" name="Picture 5"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598608" cy="675640"/>
          </a:xfrm>
        </p:spPr>
        <p:txBody>
          <a:bodyPr>
            <a:noAutofit/>
          </a:bodyPr>
          <a:lstStyle/>
          <a:p>
            <a:pPr algn="l"/>
            <a:r>
              <a:rPr lang="en-AU" sz="2800" dirty="0" smtClean="0"/>
              <a:t>Pension Commencement in the middle of the year</a:t>
            </a:r>
            <a:endParaRPr lang="en-AU" sz="2800" dirty="0"/>
          </a:p>
        </p:txBody>
      </p:sp>
      <p:graphicFrame>
        <p:nvGraphicFramePr>
          <p:cNvPr id="15" name="Content Placeholder 14"/>
          <p:cNvGraphicFramePr>
            <a:graphicFrameLocks noGrp="1"/>
          </p:cNvGraphicFramePr>
          <p:nvPr>
            <p:ph idx="1"/>
          </p:nvPr>
        </p:nvGraphicFramePr>
        <p:xfrm>
          <a:off x="5868144" y="2852936"/>
          <a:ext cx="3033838" cy="2770678"/>
        </p:xfrm>
        <a:graphic>
          <a:graphicData uri="http://schemas.openxmlformats.org/drawingml/2006/table">
            <a:tbl>
              <a:tblPr/>
              <a:tblGrid>
                <a:gridCol w="76835"/>
                <a:gridCol w="508622"/>
                <a:gridCol w="1515664"/>
                <a:gridCol w="932717"/>
              </a:tblGrid>
              <a:tr h="458268">
                <a:tc>
                  <a:txBody>
                    <a:bodyPr/>
                    <a:lstStyle/>
                    <a:p>
                      <a:pPr algn="just">
                        <a:lnSpc>
                          <a:spcPct val="130000"/>
                        </a:lnSpc>
                        <a:spcBef>
                          <a:spcPts val="300"/>
                        </a:spcBef>
                        <a:spcAft>
                          <a:spcPts val="300"/>
                        </a:spcAft>
                        <a:tabLst>
                          <a:tab pos="540385" algn="l"/>
                          <a:tab pos="1620520" algn="l"/>
                        </a:tabLst>
                      </a:pPr>
                      <a:r>
                        <a:rPr lang="en-AU" sz="1400" kern="1600" dirty="0">
                          <a:latin typeface="Trebuchet MS"/>
                          <a:ea typeface="Times New Roman"/>
                          <a:cs typeface="Trebuchet MS"/>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1000"/>
                        </a:lnSpc>
                        <a:spcBef>
                          <a:spcPts val="600"/>
                        </a:spcBef>
                        <a:spcAft>
                          <a:spcPts val="0"/>
                        </a:spcAft>
                      </a:pPr>
                      <a:endParaRPr lang="en-AU" sz="1200" b="1" dirty="0" smtClean="0">
                        <a:solidFill>
                          <a:srgbClr val="000000"/>
                        </a:solidFill>
                        <a:latin typeface="Trebuchet MS"/>
                        <a:ea typeface="Times New Roman"/>
                        <a:cs typeface="Trebuchet MS"/>
                      </a:endParaRPr>
                    </a:p>
                    <a:p>
                      <a:pPr algn="just">
                        <a:lnSpc>
                          <a:spcPts val="1000"/>
                        </a:lnSpc>
                        <a:spcBef>
                          <a:spcPts val="600"/>
                        </a:spcBef>
                        <a:spcAft>
                          <a:spcPts val="0"/>
                        </a:spcAft>
                      </a:pPr>
                      <a:r>
                        <a:rPr lang="en-AU" sz="1200" b="1" dirty="0" smtClean="0">
                          <a:solidFill>
                            <a:srgbClr val="000000"/>
                          </a:solidFill>
                          <a:latin typeface="Trebuchet MS"/>
                          <a:ea typeface="Times New Roman"/>
                          <a:cs typeface="Trebuchet MS"/>
                        </a:rPr>
                        <a:t>Item</a:t>
                      </a:r>
                      <a:endParaRPr lang="en-AU" sz="1200" b="1" dirty="0">
                        <a:latin typeface="Arial"/>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ts val="1000"/>
                        </a:lnSpc>
                        <a:spcBef>
                          <a:spcPts val="600"/>
                        </a:spcBef>
                        <a:spcAft>
                          <a:spcPts val="0"/>
                        </a:spcAft>
                      </a:pPr>
                      <a:endParaRPr lang="en-AU" sz="1200" b="1" dirty="0" smtClean="0">
                        <a:solidFill>
                          <a:srgbClr val="000000"/>
                        </a:solidFill>
                        <a:latin typeface="Trebuchet MS"/>
                        <a:ea typeface="Times New Roman"/>
                        <a:cs typeface="Trebuchet MS"/>
                      </a:endParaRPr>
                    </a:p>
                    <a:p>
                      <a:pPr algn="just">
                        <a:lnSpc>
                          <a:spcPts val="1000"/>
                        </a:lnSpc>
                        <a:spcBef>
                          <a:spcPts val="600"/>
                        </a:spcBef>
                        <a:spcAft>
                          <a:spcPts val="0"/>
                        </a:spcAft>
                      </a:pPr>
                      <a:r>
                        <a:rPr lang="en-AU" sz="1200" b="1" dirty="0" smtClean="0">
                          <a:solidFill>
                            <a:srgbClr val="000000"/>
                          </a:solidFill>
                          <a:latin typeface="Trebuchet MS"/>
                          <a:ea typeface="Times New Roman"/>
                          <a:cs typeface="Trebuchet MS"/>
                        </a:rPr>
                        <a:t>Age </a:t>
                      </a:r>
                      <a:r>
                        <a:rPr lang="en-AU" sz="1200" b="1" dirty="0">
                          <a:solidFill>
                            <a:srgbClr val="000000"/>
                          </a:solidFill>
                          <a:latin typeface="Trebuchet MS"/>
                          <a:ea typeface="Times New Roman"/>
                          <a:cs typeface="Trebuchet MS"/>
                        </a:rPr>
                        <a:t>of Beneficiary</a:t>
                      </a:r>
                      <a:endParaRPr lang="en-AU" sz="1200" b="1" dirty="0">
                        <a:latin typeface="Arial"/>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ts val="1000"/>
                        </a:lnSpc>
                        <a:spcBef>
                          <a:spcPts val="600"/>
                        </a:spcBef>
                        <a:spcAft>
                          <a:spcPts val="0"/>
                        </a:spcAft>
                      </a:pPr>
                      <a:endParaRPr lang="en-AU" sz="1200" b="1" dirty="0" smtClean="0">
                        <a:solidFill>
                          <a:srgbClr val="000000"/>
                        </a:solidFill>
                        <a:latin typeface="Trebuchet MS"/>
                        <a:ea typeface="Times New Roman"/>
                        <a:cs typeface="Trebuchet MS"/>
                      </a:endParaRPr>
                    </a:p>
                    <a:p>
                      <a:pPr algn="r">
                        <a:lnSpc>
                          <a:spcPts val="1000"/>
                        </a:lnSpc>
                        <a:spcBef>
                          <a:spcPts val="600"/>
                        </a:spcBef>
                        <a:spcAft>
                          <a:spcPts val="0"/>
                        </a:spcAft>
                      </a:pPr>
                      <a:r>
                        <a:rPr lang="en-AU" sz="1200" b="1" dirty="0" smtClean="0">
                          <a:solidFill>
                            <a:srgbClr val="000000"/>
                          </a:solidFill>
                          <a:latin typeface="Trebuchet MS"/>
                          <a:ea typeface="Times New Roman"/>
                          <a:cs typeface="Trebuchet MS"/>
                        </a:rPr>
                        <a:t>Percentage </a:t>
                      </a:r>
                      <a:r>
                        <a:rPr lang="en-AU" sz="1200" b="1" dirty="0">
                          <a:solidFill>
                            <a:srgbClr val="000000"/>
                          </a:solidFill>
                          <a:latin typeface="Trebuchet MS"/>
                          <a:ea typeface="Times New Roman"/>
                          <a:cs typeface="Trebuchet MS"/>
                        </a:rPr>
                        <a:t>factor</a:t>
                      </a:r>
                      <a:endParaRPr lang="en-AU" sz="1200" b="1" dirty="0">
                        <a:latin typeface="Arial"/>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47737">
                <a:tc gridSpan="2">
                  <a:txBody>
                    <a:bodyPr/>
                    <a:lstStyle/>
                    <a:p>
                      <a:pPr marL="144145" algn="just">
                        <a:lnSpc>
                          <a:spcPts val="1200"/>
                        </a:lnSpc>
                        <a:spcBef>
                          <a:spcPts val="300"/>
                        </a:spcBef>
                        <a:spcAft>
                          <a:spcPts val="0"/>
                        </a:spcAft>
                      </a:pPr>
                      <a:endParaRPr lang="en-AU" sz="1200" dirty="0" smtClean="0">
                        <a:solidFill>
                          <a:srgbClr val="000000"/>
                        </a:solidFill>
                        <a:latin typeface="Trebuchet MS"/>
                        <a:ea typeface="Times New Roman"/>
                        <a:cs typeface="Trebuchet MS"/>
                      </a:endParaRPr>
                    </a:p>
                    <a:p>
                      <a:pPr marL="144145" algn="just">
                        <a:lnSpc>
                          <a:spcPts val="1200"/>
                        </a:lnSpc>
                        <a:spcBef>
                          <a:spcPts val="300"/>
                        </a:spcBef>
                        <a:spcAft>
                          <a:spcPts val="0"/>
                        </a:spcAft>
                      </a:pPr>
                      <a:r>
                        <a:rPr lang="en-AU" sz="1200" dirty="0" smtClean="0">
                          <a:solidFill>
                            <a:srgbClr val="000000"/>
                          </a:solidFill>
                          <a:latin typeface="Trebuchet MS"/>
                          <a:ea typeface="Times New Roman"/>
                          <a:cs typeface="Trebuchet MS"/>
                        </a:rPr>
                        <a:t>1</a:t>
                      </a:r>
                      <a:endParaRPr lang="en-AU" sz="1200" dirty="0">
                        <a:latin typeface="Trebuchet MS"/>
                        <a:ea typeface="Times New Roman"/>
                        <a:cs typeface="Trebuchet MS"/>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a:txBody>
                    <a:bodyPr/>
                    <a:lstStyle/>
                    <a:p>
                      <a:pPr algn="just">
                        <a:lnSpc>
                          <a:spcPts val="1200"/>
                        </a:lnSpc>
                        <a:spcBef>
                          <a:spcPts val="300"/>
                        </a:spcBef>
                        <a:spcAft>
                          <a:spcPts val="0"/>
                        </a:spcAft>
                      </a:pPr>
                      <a:endParaRPr lang="en-AU" sz="1200" dirty="0" smtClean="0">
                        <a:solidFill>
                          <a:srgbClr val="000000"/>
                        </a:solidFill>
                        <a:latin typeface="Trebuchet MS"/>
                        <a:ea typeface="Times New Roman"/>
                        <a:cs typeface="Trebuchet MS"/>
                      </a:endParaRPr>
                    </a:p>
                    <a:p>
                      <a:pPr algn="just">
                        <a:lnSpc>
                          <a:spcPts val="1200"/>
                        </a:lnSpc>
                        <a:spcBef>
                          <a:spcPts val="300"/>
                        </a:spcBef>
                        <a:spcAft>
                          <a:spcPts val="0"/>
                        </a:spcAft>
                      </a:pPr>
                      <a:r>
                        <a:rPr lang="en-AU" sz="1200" dirty="0" smtClean="0">
                          <a:solidFill>
                            <a:srgbClr val="000000"/>
                          </a:solidFill>
                          <a:latin typeface="Trebuchet MS"/>
                          <a:ea typeface="Times New Roman"/>
                          <a:cs typeface="Trebuchet MS"/>
                        </a:rPr>
                        <a:t>Under </a:t>
                      </a:r>
                      <a:r>
                        <a:rPr lang="en-AU" sz="1200" dirty="0">
                          <a:solidFill>
                            <a:srgbClr val="000000"/>
                          </a:solidFill>
                          <a:latin typeface="Trebuchet MS"/>
                          <a:ea typeface="Times New Roman"/>
                          <a:cs typeface="Trebuchet MS"/>
                        </a:rPr>
                        <a:t>65 </a:t>
                      </a:r>
                      <a:endParaRPr lang="en-AU" sz="1200" dirty="0">
                        <a:latin typeface="Trebuchet MS"/>
                        <a:ea typeface="Times New Roman"/>
                        <a:cs typeface="Trebuchet MS"/>
                      </a:endParaRPr>
                    </a:p>
                  </a:txBody>
                  <a:tcPr marL="51435"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R="464820" algn="r">
                        <a:lnSpc>
                          <a:spcPts val="1200"/>
                        </a:lnSpc>
                        <a:spcBef>
                          <a:spcPts val="300"/>
                        </a:spcBef>
                        <a:spcAft>
                          <a:spcPts val="0"/>
                        </a:spcAft>
                      </a:pPr>
                      <a:endParaRPr lang="en-AU" sz="1200" dirty="0" smtClean="0">
                        <a:solidFill>
                          <a:srgbClr val="000000"/>
                        </a:solidFill>
                        <a:latin typeface="Trebuchet MS"/>
                        <a:ea typeface="Times New Roman"/>
                        <a:cs typeface="Trebuchet MS"/>
                      </a:endParaRPr>
                    </a:p>
                    <a:p>
                      <a:pPr marR="464820" algn="r">
                        <a:lnSpc>
                          <a:spcPts val="1200"/>
                        </a:lnSpc>
                        <a:spcBef>
                          <a:spcPts val="300"/>
                        </a:spcBef>
                        <a:spcAft>
                          <a:spcPts val="0"/>
                        </a:spcAft>
                      </a:pPr>
                      <a:r>
                        <a:rPr lang="en-AU" sz="1200" dirty="0" smtClean="0">
                          <a:solidFill>
                            <a:srgbClr val="000000"/>
                          </a:solidFill>
                          <a:latin typeface="Trebuchet MS"/>
                          <a:ea typeface="Times New Roman"/>
                          <a:cs typeface="Trebuchet MS"/>
                        </a:rPr>
                        <a:t>4</a:t>
                      </a:r>
                    </a:p>
                    <a:p>
                      <a:pPr marR="464820" algn="r">
                        <a:lnSpc>
                          <a:spcPts val="1200"/>
                        </a:lnSpc>
                        <a:spcBef>
                          <a:spcPts val="300"/>
                        </a:spcBef>
                        <a:spcAft>
                          <a:spcPts val="0"/>
                        </a:spcAft>
                      </a:pPr>
                      <a:endParaRPr lang="en-AU" sz="1200" dirty="0">
                        <a:latin typeface="Trebuchet MS"/>
                        <a:ea typeface="Times New Roman"/>
                        <a:cs typeface="Trebuchet MS"/>
                      </a:endParaRPr>
                    </a:p>
                  </a:txBody>
                  <a:tcPr marL="51435" marR="51435" marT="0" marB="0" anchor="b">
                    <a:lnL>
                      <a:noFill/>
                    </a:lnL>
                    <a:lnR>
                      <a:noFill/>
                    </a:lnR>
                    <a:lnT w="12700" cap="flat" cmpd="sng" algn="ctr">
                      <a:solidFill>
                        <a:srgbClr val="000000"/>
                      </a:solidFill>
                      <a:prstDash val="solid"/>
                      <a:round/>
                      <a:headEnd type="none" w="med" len="med"/>
                      <a:tailEnd type="none" w="med" len="med"/>
                    </a:lnT>
                    <a:lnB>
                      <a:noFill/>
                    </a:lnB>
                  </a:tcPr>
                </a:tc>
              </a:tr>
              <a:tr h="293761">
                <a:tc gridSpan="2">
                  <a:txBody>
                    <a:bodyPr/>
                    <a:lstStyle/>
                    <a:p>
                      <a:pPr marL="144145" algn="just">
                        <a:lnSpc>
                          <a:spcPts val="1200"/>
                        </a:lnSpc>
                        <a:spcBef>
                          <a:spcPts val="300"/>
                        </a:spcBef>
                        <a:spcAft>
                          <a:spcPts val="0"/>
                        </a:spcAft>
                      </a:pPr>
                      <a:r>
                        <a:rPr lang="en-AU" sz="1200" dirty="0">
                          <a:solidFill>
                            <a:srgbClr val="000000"/>
                          </a:solidFill>
                          <a:latin typeface="Trebuchet MS"/>
                          <a:ea typeface="Times New Roman"/>
                          <a:cs typeface="Trebuchet MS"/>
                        </a:rPr>
                        <a:t>2</a:t>
                      </a:r>
                      <a:endParaRPr lang="en-AU" sz="1200" dirty="0">
                        <a:latin typeface="Trebuchet MS"/>
                        <a:ea typeface="Times New Roman"/>
                        <a:cs typeface="Trebuchet MS"/>
                      </a:endParaRPr>
                    </a:p>
                  </a:txBody>
                  <a:tcPr marL="51435" marR="51435" marT="0" marB="0">
                    <a:lnL>
                      <a:noFill/>
                    </a:lnL>
                    <a:lnR>
                      <a:noFill/>
                    </a:lnR>
                    <a:lnT>
                      <a:noFill/>
                    </a:lnT>
                    <a:lnB>
                      <a:noFill/>
                    </a:lnB>
                  </a:tcPr>
                </a:tc>
                <a:tc hMerge="1">
                  <a:txBody>
                    <a:bodyPr/>
                    <a:lstStyle/>
                    <a:p>
                      <a:endParaRPr lang="en-AU"/>
                    </a:p>
                  </a:txBody>
                  <a:tcPr/>
                </a:tc>
                <a:tc>
                  <a:txBody>
                    <a:bodyPr/>
                    <a:lstStyle/>
                    <a:p>
                      <a:pPr algn="just">
                        <a:lnSpc>
                          <a:spcPts val="1200"/>
                        </a:lnSpc>
                        <a:spcBef>
                          <a:spcPts val="300"/>
                        </a:spcBef>
                        <a:spcAft>
                          <a:spcPts val="0"/>
                        </a:spcAft>
                      </a:pPr>
                      <a:r>
                        <a:rPr lang="en-AU" sz="1200" dirty="0">
                          <a:solidFill>
                            <a:srgbClr val="000000"/>
                          </a:solidFill>
                          <a:latin typeface="Trebuchet MS"/>
                          <a:ea typeface="Times New Roman"/>
                          <a:cs typeface="Trebuchet MS"/>
                        </a:rPr>
                        <a:t>65 – 74</a:t>
                      </a:r>
                      <a:endParaRPr lang="en-AU" sz="1200" dirty="0">
                        <a:latin typeface="Trebuchet MS"/>
                        <a:ea typeface="Times New Roman"/>
                        <a:cs typeface="Trebuchet MS"/>
                      </a:endParaRPr>
                    </a:p>
                  </a:txBody>
                  <a:tcPr marL="51435" marR="51435" marT="0" marB="0">
                    <a:lnL>
                      <a:noFill/>
                    </a:lnL>
                    <a:lnR>
                      <a:noFill/>
                    </a:lnR>
                    <a:lnT>
                      <a:noFill/>
                    </a:lnT>
                    <a:lnB>
                      <a:noFill/>
                    </a:lnB>
                  </a:tcPr>
                </a:tc>
                <a:tc>
                  <a:txBody>
                    <a:bodyPr/>
                    <a:lstStyle/>
                    <a:p>
                      <a:pPr marR="464820" algn="r">
                        <a:lnSpc>
                          <a:spcPts val="1200"/>
                        </a:lnSpc>
                        <a:spcBef>
                          <a:spcPts val="300"/>
                        </a:spcBef>
                        <a:spcAft>
                          <a:spcPts val="0"/>
                        </a:spcAft>
                      </a:pPr>
                      <a:r>
                        <a:rPr lang="en-AU" sz="1200" dirty="0">
                          <a:solidFill>
                            <a:srgbClr val="000000"/>
                          </a:solidFill>
                          <a:latin typeface="Trebuchet MS"/>
                          <a:ea typeface="Times New Roman"/>
                          <a:cs typeface="Trebuchet MS"/>
                        </a:rPr>
                        <a:t>5</a:t>
                      </a:r>
                      <a:endParaRPr lang="en-AU" sz="1200" dirty="0">
                        <a:latin typeface="Trebuchet MS"/>
                        <a:ea typeface="Times New Roman"/>
                        <a:cs typeface="Trebuchet MS"/>
                      </a:endParaRPr>
                    </a:p>
                  </a:txBody>
                  <a:tcPr marL="51435" marR="51435" marT="0" marB="0" anchor="b">
                    <a:lnL>
                      <a:noFill/>
                    </a:lnL>
                    <a:lnR>
                      <a:noFill/>
                    </a:lnR>
                    <a:lnT>
                      <a:noFill/>
                    </a:lnT>
                    <a:lnB>
                      <a:noFill/>
                    </a:lnB>
                  </a:tcPr>
                </a:tc>
              </a:tr>
              <a:tr h="293761">
                <a:tc gridSpan="2">
                  <a:txBody>
                    <a:bodyPr/>
                    <a:lstStyle/>
                    <a:p>
                      <a:pPr marL="144145" algn="just">
                        <a:lnSpc>
                          <a:spcPts val="1200"/>
                        </a:lnSpc>
                        <a:spcBef>
                          <a:spcPts val="300"/>
                        </a:spcBef>
                        <a:spcAft>
                          <a:spcPts val="0"/>
                        </a:spcAft>
                      </a:pPr>
                      <a:r>
                        <a:rPr lang="en-AU" sz="1200">
                          <a:solidFill>
                            <a:srgbClr val="000000"/>
                          </a:solidFill>
                          <a:latin typeface="Trebuchet MS"/>
                          <a:ea typeface="Times New Roman"/>
                          <a:cs typeface="Trebuchet MS"/>
                        </a:rPr>
                        <a:t>3</a:t>
                      </a:r>
                      <a:endParaRPr lang="en-AU" sz="1200">
                        <a:latin typeface="Trebuchet MS"/>
                        <a:ea typeface="Times New Roman"/>
                        <a:cs typeface="Trebuchet MS"/>
                      </a:endParaRPr>
                    </a:p>
                  </a:txBody>
                  <a:tcPr marL="51435" marR="51435" marT="0" marB="0">
                    <a:lnL>
                      <a:noFill/>
                    </a:lnL>
                    <a:lnR>
                      <a:noFill/>
                    </a:lnR>
                    <a:lnT>
                      <a:noFill/>
                    </a:lnT>
                    <a:lnB>
                      <a:noFill/>
                    </a:lnB>
                  </a:tcPr>
                </a:tc>
                <a:tc hMerge="1">
                  <a:txBody>
                    <a:bodyPr/>
                    <a:lstStyle/>
                    <a:p>
                      <a:endParaRPr lang="en-AU"/>
                    </a:p>
                  </a:txBody>
                  <a:tcPr/>
                </a:tc>
                <a:tc>
                  <a:txBody>
                    <a:bodyPr/>
                    <a:lstStyle/>
                    <a:p>
                      <a:pPr algn="just">
                        <a:lnSpc>
                          <a:spcPts val="1200"/>
                        </a:lnSpc>
                        <a:spcBef>
                          <a:spcPts val="300"/>
                        </a:spcBef>
                        <a:spcAft>
                          <a:spcPts val="0"/>
                        </a:spcAft>
                      </a:pPr>
                      <a:r>
                        <a:rPr lang="en-AU" sz="1200" dirty="0">
                          <a:solidFill>
                            <a:srgbClr val="000000"/>
                          </a:solidFill>
                          <a:latin typeface="Trebuchet MS"/>
                          <a:ea typeface="Times New Roman"/>
                          <a:cs typeface="Trebuchet MS"/>
                        </a:rPr>
                        <a:t>75 – 79 </a:t>
                      </a:r>
                      <a:endParaRPr lang="en-AU" sz="1200" dirty="0">
                        <a:latin typeface="Trebuchet MS"/>
                        <a:ea typeface="Times New Roman"/>
                        <a:cs typeface="Trebuchet MS"/>
                      </a:endParaRPr>
                    </a:p>
                  </a:txBody>
                  <a:tcPr marL="51435" marR="51435" marT="0" marB="0">
                    <a:lnL>
                      <a:noFill/>
                    </a:lnL>
                    <a:lnR>
                      <a:noFill/>
                    </a:lnR>
                    <a:lnT>
                      <a:noFill/>
                    </a:lnT>
                    <a:lnB>
                      <a:noFill/>
                    </a:lnB>
                  </a:tcPr>
                </a:tc>
                <a:tc>
                  <a:txBody>
                    <a:bodyPr/>
                    <a:lstStyle/>
                    <a:p>
                      <a:pPr marR="464820" algn="r">
                        <a:lnSpc>
                          <a:spcPts val="1200"/>
                        </a:lnSpc>
                        <a:spcBef>
                          <a:spcPts val="300"/>
                        </a:spcBef>
                        <a:spcAft>
                          <a:spcPts val="0"/>
                        </a:spcAft>
                      </a:pPr>
                      <a:r>
                        <a:rPr lang="en-AU" sz="1200" dirty="0">
                          <a:solidFill>
                            <a:srgbClr val="000000"/>
                          </a:solidFill>
                          <a:latin typeface="Trebuchet MS"/>
                          <a:ea typeface="Times New Roman"/>
                          <a:cs typeface="Trebuchet MS"/>
                        </a:rPr>
                        <a:t>6</a:t>
                      </a:r>
                      <a:endParaRPr lang="en-AU" sz="1200" dirty="0">
                        <a:latin typeface="Trebuchet MS"/>
                        <a:ea typeface="Times New Roman"/>
                        <a:cs typeface="Trebuchet MS"/>
                      </a:endParaRPr>
                    </a:p>
                  </a:txBody>
                  <a:tcPr marL="51435" marR="51435" marT="0" marB="0" anchor="b">
                    <a:lnL>
                      <a:noFill/>
                    </a:lnL>
                    <a:lnR>
                      <a:noFill/>
                    </a:lnR>
                    <a:lnT>
                      <a:noFill/>
                    </a:lnT>
                    <a:lnB>
                      <a:noFill/>
                    </a:lnB>
                  </a:tcPr>
                </a:tc>
              </a:tr>
              <a:tr h="293761">
                <a:tc gridSpan="2">
                  <a:txBody>
                    <a:bodyPr/>
                    <a:lstStyle/>
                    <a:p>
                      <a:pPr marL="144145" algn="just">
                        <a:lnSpc>
                          <a:spcPts val="1200"/>
                        </a:lnSpc>
                        <a:spcBef>
                          <a:spcPts val="300"/>
                        </a:spcBef>
                        <a:spcAft>
                          <a:spcPts val="0"/>
                        </a:spcAft>
                      </a:pPr>
                      <a:r>
                        <a:rPr lang="en-AU" sz="1200">
                          <a:solidFill>
                            <a:srgbClr val="000000"/>
                          </a:solidFill>
                          <a:latin typeface="Trebuchet MS"/>
                          <a:ea typeface="Times New Roman"/>
                          <a:cs typeface="Trebuchet MS"/>
                        </a:rPr>
                        <a:t>4</a:t>
                      </a:r>
                      <a:endParaRPr lang="en-AU" sz="1200">
                        <a:latin typeface="Trebuchet MS"/>
                        <a:ea typeface="Times New Roman"/>
                        <a:cs typeface="Trebuchet MS"/>
                      </a:endParaRPr>
                    </a:p>
                  </a:txBody>
                  <a:tcPr marL="51435" marR="51435" marT="0" marB="0">
                    <a:lnL>
                      <a:noFill/>
                    </a:lnL>
                    <a:lnR>
                      <a:noFill/>
                    </a:lnR>
                    <a:lnT>
                      <a:noFill/>
                    </a:lnT>
                    <a:lnB>
                      <a:noFill/>
                    </a:lnB>
                  </a:tcPr>
                </a:tc>
                <a:tc hMerge="1">
                  <a:txBody>
                    <a:bodyPr/>
                    <a:lstStyle/>
                    <a:p>
                      <a:endParaRPr lang="en-AU"/>
                    </a:p>
                  </a:txBody>
                  <a:tcPr/>
                </a:tc>
                <a:tc>
                  <a:txBody>
                    <a:bodyPr/>
                    <a:lstStyle/>
                    <a:p>
                      <a:pPr algn="just">
                        <a:lnSpc>
                          <a:spcPts val="1200"/>
                        </a:lnSpc>
                        <a:spcBef>
                          <a:spcPts val="300"/>
                        </a:spcBef>
                        <a:spcAft>
                          <a:spcPts val="0"/>
                        </a:spcAft>
                      </a:pPr>
                      <a:r>
                        <a:rPr lang="en-AU" sz="1200">
                          <a:solidFill>
                            <a:srgbClr val="000000"/>
                          </a:solidFill>
                          <a:latin typeface="Trebuchet MS"/>
                          <a:ea typeface="Times New Roman"/>
                          <a:cs typeface="Trebuchet MS"/>
                        </a:rPr>
                        <a:t>80 – 84</a:t>
                      </a:r>
                      <a:endParaRPr lang="en-AU" sz="1200">
                        <a:latin typeface="Trebuchet MS"/>
                        <a:ea typeface="Times New Roman"/>
                        <a:cs typeface="Trebuchet MS"/>
                      </a:endParaRPr>
                    </a:p>
                  </a:txBody>
                  <a:tcPr marL="51435" marR="51435" marT="0" marB="0">
                    <a:lnL>
                      <a:noFill/>
                    </a:lnL>
                    <a:lnR>
                      <a:noFill/>
                    </a:lnR>
                    <a:lnT>
                      <a:noFill/>
                    </a:lnT>
                    <a:lnB>
                      <a:noFill/>
                    </a:lnB>
                  </a:tcPr>
                </a:tc>
                <a:tc>
                  <a:txBody>
                    <a:bodyPr/>
                    <a:lstStyle/>
                    <a:p>
                      <a:pPr marR="464820" algn="r">
                        <a:lnSpc>
                          <a:spcPts val="1200"/>
                        </a:lnSpc>
                        <a:spcBef>
                          <a:spcPts val="300"/>
                        </a:spcBef>
                        <a:spcAft>
                          <a:spcPts val="0"/>
                        </a:spcAft>
                      </a:pPr>
                      <a:r>
                        <a:rPr lang="en-AU" sz="1200" dirty="0">
                          <a:solidFill>
                            <a:srgbClr val="000000"/>
                          </a:solidFill>
                          <a:latin typeface="Trebuchet MS"/>
                          <a:ea typeface="Times New Roman"/>
                          <a:cs typeface="Trebuchet MS"/>
                        </a:rPr>
                        <a:t>7</a:t>
                      </a:r>
                      <a:endParaRPr lang="en-AU" sz="1200" dirty="0">
                        <a:latin typeface="Trebuchet MS"/>
                        <a:ea typeface="Times New Roman"/>
                        <a:cs typeface="Trebuchet MS"/>
                      </a:endParaRPr>
                    </a:p>
                  </a:txBody>
                  <a:tcPr marL="51435" marR="51435" marT="0" marB="0" anchor="b">
                    <a:lnL>
                      <a:noFill/>
                    </a:lnL>
                    <a:lnR>
                      <a:noFill/>
                    </a:lnR>
                    <a:lnT>
                      <a:noFill/>
                    </a:lnT>
                    <a:lnB>
                      <a:noFill/>
                    </a:lnB>
                  </a:tcPr>
                </a:tc>
              </a:tr>
              <a:tr h="293761">
                <a:tc gridSpan="2">
                  <a:txBody>
                    <a:bodyPr/>
                    <a:lstStyle/>
                    <a:p>
                      <a:pPr marL="144145" algn="just">
                        <a:lnSpc>
                          <a:spcPts val="1200"/>
                        </a:lnSpc>
                        <a:spcBef>
                          <a:spcPts val="300"/>
                        </a:spcBef>
                        <a:spcAft>
                          <a:spcPts val="0"/>
                        </a:spcAft>
                      </a:pPr>
                      <a:r>
                        <a:rPr lang="en-AU" sz="1200">
                          <a:solidFill>
                            <a:srgbClr val="000000"/>
                          </a:solidFill>
                          <a:latin typeface="Trebuchet MS"/>
                          <a:ea typeface="Times New Roman"/>
                          <a:cs typeface="Trebuchet MS"/>
                        </a:rPr>
                        <a:t>5</a:t>
                      </a:r>
                      <a:endParaRPr lang="en-AU" sz="1200">
                        <a:latin typeface="Trebuchet MS"/>
                        <a:ea typeface="Times New Roman"/>
                        <a:cs typeface="Trebuchet MS"/>
                      </a:endParaRPr>
                    </a:p>
                  </a:txBody>
                  <a:tcPr marL="51435" marR="51435" marT="0" marB="0">
                    <a:lnL>
                      <a:noFill/>
                    </a:lnL>
                    <a:lnR>
                      <a:noFill/>
                    </a:lnR>
                    <a:lnT>
                      <a:noFill/>
                    </a:lnT>
                    <a:lnB>
                      <a:noFill/>
                    </a:lnB>
                  </a:tcPr>
                </a:tc>
                <a:tc hMerge="1">
                  <a:txBody>
                    <a:bodyPr/>
                    <a:lstStyle/>
                    <a:p>
                      <a:endParaRPr lang="en-AU"/>
                    </a:p>
                  </a:txBody>
                  <a:tcPr/>
                </a:tc>
                <a:tc>
                  <a:txBody>
                    <a:bodyPr/>
                    <a:lstStyle/>
                    <a:p>
                      <a:pPr algn="just">
                        <a:lnSpc>
                          <a:spcPts val="1200"/>
                        </a:lnSpc>
                        <a:spcBef>
                          <a:spcPts val="300"/>
                        </a:spcBef>
                        <a:spcAft>
                          <a:spcPts val="0"/>
                        </a:spcAft>
                      </a:pPr>
                      <a:r>
                        <a:rPr lang="en-AU" sz="1200">
                          <a:solidFill>
                            <a:srgbClr val="000000"/>
                          </a:solidFill>
                          <a:latin typeface="Trebuchet MS"/>
                          <a:ea typeface="Times New Roman"/>
                          <a:cs typeface="Trebuchet MS"/>
                        </a:rPr>
                        <a:t>85 – 89</a:t>
                      </a:r>
                      <a:endParaRPr lang="en-AU" sz="1200">
                        <a:latin typeface="Trebuchet MS"/>
                        <a:ea typeface="Times New Roman"/>
                        <a:cs typeface="Trebuchet MS"/>
                      </a:endParaRPr>
                    </a:p>
                  </a:txBody>
                  <a:tcPr marL="51435" marR="51435" marT="0" marB="0">
                    <a:lnL>
                      <a:noFill/>
                    </a:lnL>
                    <a:lnR>
                      <a:noFill/>
                    </a:lnR>
                    <a:lnT>
                      <a:noFill/>
                    </a:lnT>
                    <a:lnB>
                      <a:noFill/>
                    </a:lnB>
                  </a:tcPr>
                </a:tc>
                <a:tc>
                  <a:txBody>
                    <a:bodyPr/>
                    <a:lstStyle/>
                    <a:p>
                      <a:pPr marR="464820" algn="r">
                        <a:lnSpc>
                          <a:spcPts val="1200"/>
                        </a:lnSpc>
                        <a:spcBef>
                          <a:spcPts val="300"/>
                        </a:spcBef>
                        <a:spcAft>
                          <a:spcPts val="0"/>
                        </a:spcAft>
                      </a:pPr>
                      <a:r>
                        <a:rPr lang="en-AU" sz="1200" dirty="0">
                          <a:solidFill>
                            <a:srgbClr val="000000"/>
                          </a:solidFill>
                          <a:latin typeface="Trebuchet MS"/>
                          <a:ea typeface="Times New Roman"/>
                          <a:cs typeface="Trebuchet MS"/>
                        </a:rPr>
                        <a:t>9</a:t>
                      </a:r>
                      <a:endParaRPr lang="en-AU" sz="1200" dirty="0">
                        <a:latin typeface="Trebuchet MS"/>
                        <a:ea typeface="Times New Roman"/>
                        <a:cs typeface="Trebuchet MS"/>
                      </a:endParaRPr>
                    </a:p>
                  </a:txBody>
                  <a:tcPr marL="51435" marR="51435" marT="0" marB="0" anchor="b">
                    <a:lnL>
                      <a:noFill/>
                    </a:lnL>
                    <a:lnR>
                      <a:noFill/>
                    </a:lnR>
                    <a:lnT>
                      <a:noFill/>
                    </a:lnT>
                    <a:lnB>
                      <a:noFill/>
                    </a:lnB>
                  </a:tcPr>
                </a:tc>
              </a:tr>
              <a:tr h="293761">
                <a:tc gridSpan="2">
                  <a:txBody>
                    <a:bodyPr/>
                    <a:lstStyle/>
                    <a:p>
                      <a:pPr marL="144145" algn="just">
                        <a:lnSpc>
                          <a:spcPts val="1200"/>
                        </a:lnSpc>
                        <a:spcBef>
                          <a:spcPts val="300"/>
                        </a:spcBef>
                        <a:spcAft>
                          <a:spcPts val="0"/>
                        </a:spcAft>
                      </a:pPr>
                      <a:r>
                        <a:rPr lang="en-AU" sz="1200">
                          <a:solidFill>
                            <a:srgbClr val="000000"/>
                          </a:solidFill>
                          <a:latin typeface="Trebuchet MS"/>
                          <a:ea typeface="Times New Roman"/>
                          <a:cs typeface="Trebuchet MS"/>
                        </a:rPr>
                        <a:t>6</a:t>
                      </a:r>
                      <a:endParaRPr lang="en-AU" sz="1200">
                        <a:latin typeface="Trebuchet MS"/>
                        <a:ea typeface="Times New Roman"/>
                        <a:cs typeface="Trebuchet MS"/>
                      </a:endParaRPr>
                    </a:p>
                  </a:txBody>
                  <a:tcPr marL="51435" marR="51435" marT="0" marB="0">
                    <a:lnL>
                      <a:noFill/>
                    </a:lnL>
                    <a:lnR>
                      <a:noFill/>
                    </a:lnR>
                    <a:lnT>
                      <a:noFill/>
                    </a:lnT>
                    <a:lnB>
                      <a:noFill/>
                    </a:lnB>
                  </a:tcPr>
                </a:tc>
                <a:tc hMerge="1">
                  <a:txBody>
                    <a:bodyPr/>
                    <a:lstStyle/>
                    <a:p>
                      <a:endParaRPr lang="en-AU"/>
                    </a:p>
                  </a:txBody>
                  <a:tcPr/>
                </a:tc>
                <a:tc>
                  <a:txBody>
                    <a:bodyPr/>
                    <a:lstStyle/>
                    <a:p>
                      <a:pPr algn="just">
                        <a:lnSpc>
                          <a:spcPts val="1200"/>
                        </a:lnSpc>
                        <a:spcBef>
                          <a:spcPts val="300"/>
                        </a:spcBef>
                        <a:spcAft>
                          <a:spcPts val="0"/>
                        </a:spcAft>
                      </a:pPr>
                      <a:r>
                        <a:rPr lang="en-AU" sz="1200">
                          <a:solidFill>
                            <a:srgbClr val="000000"/>
                          </a:solidFill>
                          <a:latin typeface="Trebuchet MS"/>
                          <a:ea typeface="Times New Roman"/>
                          <a:cs typeface="Trebuchet MS"/>
                        </a:rPr>
                        <a:t>90 – 94</a:t>
                      </a:r>
                      <a:endParaRPr lang="en-AU" sz="1200">
                        <a:latin typeface="Trebuchet MS"/>
                        <a:ea typeface="Times New Roman"/>
                        <a:cs typeface="Trebuchet MS"/>
                      </a:endParaRPr>
                    </a:p>
                  </a:txBody>
                  <a:tcPr marL="51435" marR="51435" marT="0" marB="0">
                    <a:lnL>
                      <a:noFill/>
                    </a:lnL>
                    <a:lnR>
                      <a:noFill/>
                    </a:lnR>
                    <a:lnT>
                      <a:noFill/>
                    </a:lnT>
                    <a:lnB>
                      <a:noFill/>
                    </a:lnB>
                  </a:tcPr>
                </a:tc>
                <a:tc>
                  <a:txBody>
                    <a:bodyPr/>
                    <a:lstStyle/>
                    <a:p>
                      <a:pPr marR="464820" algn="r">
                        <a:lnSpc>
                          <a:spcPts val="1200"/>
                        </a:lnSpc>
                        <a:spcBef>
                          <a:spcPts val="300"/>
                        </a:spcBef>
                        <a:spcAft>
                          <a:spcPts val="0"/>
                        </a:spcAft>
                      </a:pPr>
                      <a:r>
                        <a:rPr lang="en-AU" sz="1200" dirty="0">
                          <a:solidFill>
                            <a:srgbClr val="000000"/>
                          </a:solidFill>
                          <a:latin typeface="Trebuchet MS"/>
                          <a:ea typeface="Times New Roman"/>
                          <a:cs typeface="Trebuchet MS"/>
                        </a:rPr>
                        <a:t>11</a:t>
                      </a:r>
                      <a:endParaRPr lang="en-AU" sz="1200" dirty="0">
                        <a:latin typeface="Trebuchet MS"/>
                        <a:ea typeface="Times New Roman"/>
                        <a:cs typeface="Trebuchet MS"/>
                      </a:endParaRPr>
                    </a:p>
                  </a:txBody>
                  <a:tcPr marL="51435" marR="51435" marT="0" marB="0" anchor="b">
                    <a:lnL>
                      <a:noFill/>
                    </a:lnL>
                    <a:lnR>
                      <a:noFill/>
                    </a:lnR>
                    <a:lnT>
                      <a:noFill/>
                    </a:lnT>
                    <a:lnB>
                      <a:noFill/>
                    </a:lnB>
                  </a:tcPr>
                </a:tc>
              </a:tr>
              <a:tr h="293761">
                <a:tc gridSpan="2">
                  <a:txBody>
                    <a:bodyPr/>
                    <a:lstStyle/>
                    <a:p>
                      <a:pPr marL="144145" algn="just">
                        <a:lnSpc>
                          <a:spcPts val="1200"/>
                        </a:lnSpc>
                        <a:spcBef>
                          <a:spcPts val="300"/>
                        </a:spcBef>
                        <a:spcAft>
                          <a:spcPts val="0"/>
                        </a:spcAft>
                      </a:pPr>
                      <a:r>
                        <a:rPr lang="en-AU" sz="1200">
                          <a:solidFill>
                            <a:srgbClr val="000000"/>
                          </a:solidFill>
                          <a:latin typeface="Trebuchet MS"/>
                          <a:ea typeface="Times New Roman"/>
                          <a:cs typeface="Trebuchet MS"/>
                        </a:rPr>
                        <a:t>7</a:t>
                      </a:r>
                      <a:endParaRPr lang="en-AU" sz="1200">
                        <a:latin typeface="Trebuchet MS"/>
                        <a:ea typeface="Times New Roman"/>
                        <a:cs typeface="Trebuchet MS"/>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just">
                        <a:lnSpc>
                          <a:spcPts val="1200"/>
                        </a:lnSpc>
                        <a:spcBef>
                          <a:spcPts val="300"/>
                        </a:spcBef>
                        <a:spcAft>
                          <a:spcPts val="0"/>
                        </a:spcAft>
                      </a:pPr>
                      <a:r>
                        <a:rPr lang="en-AU" sz="1200">
                          <a:solidFill>
                            <a:srgbClr val="000000"/>
                          </a:solidFill>
                          <a:latin typeface="Trebuchet MS"/>
                          <a:ea typeface="Times New Roman"/>
                          <a:cs typeface="Trebuchet MS"/>
                        </a:rPr>
                        <a:t>95 or more</a:t>
                      </a:r>
                      <a:endParaRPr lang="en-AU" sz="1200">
                        <a:latin typeface="Trebuchet MS"/>
                        <a:ea typeface="Times New Roman"/>
                        <a:cs typeface="Trebuchet MS"/>
                      </a:endParaRPr>
                    </a:p>
                  </a:txBody>
                  <a:tcPr marL="51435"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464820" algn="r">
                        <a:lnSpc>
                          <a:spcPts val="1200"/>
                        </a:lnSpc>
                        <a:spcBef>
                          <a:spcPts val="300"/>
                        </a:spcBef>
                        <a:spcAft>
                          <a:spcPts val="0"/>
                        </a:spcAft>
                      </a:pPr>
                      <a:r>
                        <a:rPr lang="en-AU" sz="1200" dirty="0">
                          <a:solidFill>
                            <a:srgbClr val="000000"/>
                          </a:solidFill>
                          <a:latin typeface="Trebuchet MS"/>
                          <a:ea typeface="Times New Roman"/>
                          <a:cs typeface="Trebuchet MS"/>
                        </a:rPr>
                        <a:t>14</a:t>
                      </a:r>
                      <a:endParaRPr lang="en-AU" sz="1200" dirty="0">
                        <a:latin typeface="Trebuchet MS"/>
                        <a:ea typeface="Times New Roman"/>
                        <a:cs typeface="Trebuchet MS"/>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5" name="Straight Connector 4"/>
          <p:cNvCxnSpPr/>
          <p:nvPr/>
        </p:nvCxnSpPr>
        <p:spPr>
          <a:xfrm>
            <a:off x="1115616" y="1772816"/>
            <a:ext cx="65722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19872" y="1340768"/>
            <a:ext cx="0" cy="10801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5616" y="1268760"/>
            <a:ext cx="0" cy="115212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68344" y="1268760"/>
            <a:ext cx="0" cy="93610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2492896"/>
            <a:ext cx="1338700" cy="369332"/>
          </a:xfrm>
          <a:prstGeom prst="rect">
            <a:avLst/>
          </a:prstGeom>
          <a:noFill/>
        </p:spPr>
        <p:txBody>
          <a:bodyPr wrap="none" rtlCol="0">
            <a:spAutoFit/>
          </a:bodyPr>
          <a:lstStyle/>
          <a:p>
            <a:r>
              <a:rPr lang="en-AU" dirty="0" smtClean="0"/>
              <a:t>1</a:t>
            </a:r>
            <a:r>
              <a:rPr lang="en-AU" baseline="30000" dirty="0" smtClean="0"/>
              <a:t>st</a:t>
            </a:r>
            <a:r>
              <a:rPr lang="en-AU" dirty="0" smtClean="0"/>
              <a:t> July </a:t>
            </a:r>
            <a:r>
              <a:rPr lang="en-AU" dirty="0" smtClean="0"/>
              <a:t>2021</a:t>
            </a:r>
            <a:endParaRPr lang="en-AU" dirty="0"/>
          </a:p>
        </p:txBody>
      </p:sp>
      <p:sp>
        <p:nvSpPr>
          <p:cNvPr id="13" name="TextBox 12"/>
          <p:cNvSpPr txBox="1"/>
          <p:nvPr/>
        </p:nvSpPr>
        <p:spPr>
          <a:xfrm>
            <a:off x="2267744" y="2492896"/>
            <a:ext cx="3264483" cy="1754326"/>
          </a:xfrm>
          <a:prstGeom prst="rect">
            <a:avLst/>
          </a:prstGeom>
          <a:noFill/>
        </p:spPr>
        <p:txBody>
          <a:bodyPr wrap="none" rtlCol="0">
            <a:spAutoFit/>
          </a:bodyPr>
          <a:lstStyle/>
          <a:p>
            <a:r>
              <a:rPr lang="en-AU" dirty="0" smtClean="0"/>
              <a:t>Preservation Age</a:t>
            </a:r>
          </a:p>
          <a:p>
            <a:endParaRPr lang="en-AU" dirty="0" smtClean="0"/>
          </a:p>
          <a:p>
            <a:pPr marL="342900" indent="-342900">
              <a:buAutoNum type="arabicParenR"/>
            </a:pPr>
            <a:r>
              <a:rPr lang="en-AU" dirty="0" smtClean="0"/>
              <a:t>Commence Pension</a:t>
            </a:r>
          </a:p>
          <a:p>
            <a:pPr marL="342900" indent="-342900">
              <a:buAutoNum type="arabicParenR"/>
            </a:pPr>
            <a:r>
              <a:rPr lang="en-AU" dirty="0" smtClean="0"/>
              <a:t>Prepare Financial Statements</a:t>
            </a:r>
          </a:p>
          <a:p>
            <a:pPr marL="342900" indent="-342900">
              <a:buAutoNum type="arabicParenR"/>
            </a:pPr>
            <a:r>
              <a:rPr lang="en-AU" dirty="0" smtClean="0"/>
              <a:t>Value </a:t>
            </a:r>
            <a:r>
              <a:rPr lang="en-AU" dirty="0" smtClean="0"/>
              <a:t>Assets on Pension date</a:t>
            </a:r>
            <a:endParaRPr lang="en-AU" dirty="0" smtClean="0"/>
          </a:p>
          <a:p>
            <a:pPr marL="342900" indent="-342900">
              <a:buAutoNum type="arabicParenR"/>
            </a:pPr>
            <a:r>
              <a:rPr lang="en-AU" dirty="0" smtClean="0"/>
              <a:t>Test </a:t>
            </a:r>
            <a:r>
              <a:rPr lang="en-AU" dirty="0" smtClean="0"/>
              <a:t>Transfer Balance Cap</a:t>
            </a:r>
            <a:endParaRPr lang="en-AU" dirty="0"/>
          </a:p>
        </p:txBody>
      </p:sp>
      <p:sp>
        <p:nvSpPr>
          <p:cNvPr id="14" name="TextBox 13"/>
          <p:cNvSpPr txBox="1"/>
          <p:nvPr/>
        </p:nvSpPr>
        <p:spPr>
          <a:xfrm>
            <a:off x="7020272" y="2348880"/>
            <a:ext cx="1556836" cy="369332"/>
          </a:xfrm>
          <a:prstGeom prst="rect">
            <a:avLst/>
          </a:prstGeom>
          <a:noFill/>
        </p:spPr>
        <p:txBody>
          <a:bodyPr wrap="none" rtlCol="0">
            <a:spAutoFit/>
          </a:bodyPr>
          <a:lstStyle/>
          <a:p>
            <a:r>
              <a:rPr lang="en-AU" dirty="0" smtClean="0"/>
              <a:t>30</a:t>
            </a:r>
            <a:r>
              <a:rPr lang="en-AU" baseline="30000" dirty="0" smtClean="0"/>
              <a:t>th</a:t>
            </a:r>
            <a:r>
              <a:rPr lang="en-AU" dirty="0" smtClean="0"/>
              <a:t> June </a:t>
            </a:r>
            <a:r>
              <a:rPr lang="en-AU" dirty="0" smtClean="0"/>
              <a:t>2022</a:t>
            </a:r>
            <a:endParaRPr lang="en-AU" dirty="0"/>
          </a:p>
        </p:txBody>
      </p:sp>
      <p:pic>
        <p:nvPicPr>
          <p:cNvPr id="24" name="Picture 23"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25" name="Picture 24"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
        <p:nvSpPr>
          <p:cNvPr id="26" name="TextBox 25"/>
          <p:cNvSpPr txBox="1"/>
          <p:nvPr/>
        </p:nvSpPr>
        <p:spPr>
          <a:xfrm>
            <a:off x="6516216" y="5733256"/>
            <a:ext cx="2221570" cy="369332"/>
          </a:xfrm>
          <a:prstGeom prst="rect">
            <a:avLst/>
          </a:prstGeom>
          <a:noFill/>
        </p:spPr>
        <p:txBody>
          <a:bodyPr wrap="none" rtlCol="0">
            <a:spAutoFit/>
          </a:bodyPr>
          <a:lstStyle/>
          <a:p>
            <a:r>
              <a:rPr lang="en-AU" dirty="0" smtClean="0"/>
              <a:t>Half in 2021 – 22 Year</a:t>
            </a: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Transfer Balance </a:t>
            </a:r>
            <a:r>
              <a:rPr lang="en-AU" sz="2800" dirty="0" smtClean="0"/>
              <a:t>Cap – From 1</a:t>
            </a:r>
            <a:r>
              <a:rPr lang="en-AU" sz="2800" baseline="30000" dirty="0" smtClean="0"/>
              <a:t>st</a:t>
            </a:r>
            <a:r>
              <a:rPr lang="en-AU" sz="2800" dirty="0" smtClean="0"/>
              <a:t> July </a:t>
            </a:r>
            <a:r>
              <a:rPr lang="en-AU" sz="2800" dirty="0" smtClean="0"/>
              <a:t>2021 </a:t>
            </a:r>
            <a:endParaRPr lang="en-AU" sz="2800" dirty="0"/>
          </a:p>
        </p:txBody>
      </p:sp>
      <p:sp>
        <p:nvSpPr>
          <p:cNvPr id="3" name="Content Placeholder 2"/>
          <p:cNvSpPr>
            <a:spLocks noGrp="1"/>
          </p:cNvSpPr>
          <p:nvPr>
            <p:ph idx="1"/>
          </p:nvPr>
        </p:nvSpPr>
        <p:spPr/>
        <p:txBody>
          <a:bodyPr/>
          <a:lstStyle/>
          <a:p>
            <a:pPr>
              <a:buNone/>
            </a:pPr>
            <a:r>
              <a:rPr lang="en-AU" sz="2000" dirty="0" smtClean="0"/>
              <a:t>Accumulation Phase 		Pension Phase  (Tax Free Retirement) $</a:t>
            </a:r>
            <a:r>
              <a:rPr lang="en-AU" sz="2000" dirty="0" smtClean="0"/>
              <a:t>1.7M TBC</a:t>
            </a:r>
            <a:endParaRPr lang="en-AU" sz="2000" dirty="0" smtClean="0"/>
          </a:p>
          <a:p>
            <a:pPr>
              <a:buNone/>
            </a:pPr>
            <a:endParaRPr lang="en-AU" sz="2000" dirty="0" smtClean="0"/>
          </a:p>
          <a:p>
            <a:pPr>
              <a:buNone/>
            </a:pPr>
            <a:r>
              <a:rPr lang="en-AU" sz="2000" dirty="0" smtClean="0"/>
              <a:t>Pension Balances above $</a:t>
            </a:r>
            <a:r>
              <a:rPr lang="en-AU" sz="2000" dirty="0" smtClean="0"/>
              <a:t>1.7M </a:t>
            </a:r>
            <a:r>
              <a:rPr lang="en-AU" sz="2000" dirty="0" smtClean="0"/>
              <a:t>on 1</a:t>
            </a:r>
            <a:r>
              <a:rPr lang="en-AU" sz="2000" baseline="30000" dirty="0" smtClean="0"/>
              <a:t>st</a:t>
            </a:r>
            <a:r>
              <a:rPr lang="en-AU" sz="2000" dirty="0" smtClean="0"/>
              <a:t> July </a:t>
            </a:r>
            <a:r>
              <a:rPr lang="en-AU" sz="2000" dirty="0" smtClean="0"/>
              <a:t>2021 or later</a:t>
            </a:r>
            <a:endParaRPr lang="en-AU" sz="2000" dirty="0" smtClean="0"/>
          </a:p>
          <a:p>
            <a:pPr>
              <a:buNone/>
            </a:pPr>
            <a:r>
              <a:rPr lang="en-AU" sz="2000" dirty="0" smtClean="0"/>
              <a:t>	1) </a:t>
            </a:r>
            <a:r>
              <a:rPr lang="en-AU" sz="2000" b="1" dirty="0" smtClean="0">
                <a:solidFill>
                  <a:srgbClr val="FF0000"/>
                </a:solidFill>
              </a:rPr>
              <a:t>Withdraw the excess </a:t>
            </a:r>
            <a:r>
              <a:rPr lang="en-AU" sz="2000" dirty="0" smtClean="0"/>
              <a:t>from the superannuation system</a:t>
            </a:r>
          </a:p>
          <a:p>
            <a:pPr>
              <a:buNone/>
            </a:pPr>
            <a:r>
              <a:rPr lang="en-AU" sz="2000" dirty="0" smtClean="0"/>
              <a:t>	2) </a:t>
            </a:r>
            <a:r>
              <a:rPr lang="en-AU" sz="2000" dirty="0" smtClean="0"/>
              <a:t>Leave excess in accumulation </a:t>
            </a:r>
            <a:r>
              <a:rPr lang="en-AU" sz="2000" dirty="0" smtClean="0"/>
              <a:t>phase </a:t>
            </a:r>
          </a:p>
          <a:p>
            <a:pPr>
              <a:buNone/>
            </a:pPr>
            <a:endParaRPr lang="en-AU" dirty="0" smtClean="0"/>
          </a:p>
        </p:txBody>
      </p:sp>
      <p:cxnSp>
        <p:nvCxnSpPr>
          <p:cNvPr id="5" name="Straight Arrow Connector 4"/>
          <p:cNvCxnSpPr/>
          <p:nvPr/>
        </p:nvCxnSpPr>
        <p:spPr>
          <a:xfrm>
            <a:off x="3203848" y="1916832"/>
            <a:ext cx="514350" cy="0"/>
          </a:xfrm>
          <a:prstGeom prst="straightConnector1">
            <a:avLst/>
          </a:prstGeom>
          <a:ln w="57150">
            <a:solidFill>
              <a:srgbClr val="FF0000"/>
            </a:solidFill>
            <a:tailEnd type="arrow"/>
          </a:ln>
        </p:spPr>
        <p:style>
          <a:lnRef idx="1">
            <a:schemeClr val="accent6"/>
          </a:lnRef>
          <a:fillRef idx="0">
            <a:schemeClr val="accent6"/>
          </a:fillRef>
          <a:effectRef idx="0">
            <a:schemeClr val="accent6"/>
          </a:effectRef>
          <a:fontRef idx="minor">
            <a:schemeClr val="tx1"/>
          </a:fontRef>
        </p:style>
      </p:cxnSp>
      <p:pic>
        <p:nvPicPr>
          <p:cNvPr id="7" name="Picture 6" descr="download.jpg"/>
          <p:cNvPicPr>
            <a:picLocks noChangeAspect="1"/>
          </p:cNvPicPr>
          <p:nvPr/>
        </p:nvPicPr>
        <p:blipFill>
          <a:blip r:embed="rId2" cstate="print"/>
          <a:stretch>
            <a:fillRect/>
          </a:stretch>
        </p:blipFill>
        <p:spPr>
          <a:xfrm>
            <a:off x="7277850" y="1"/>
            <a:ext cx="1866150" cy="1362075"/>
          </a:xfrm>
          <a:prstGeom prst="rect">
            <a:avLst/>
          </a:prstGeom>
        </p:spPr>
      </p:pic>
      <p:pic>
        <p:nvPicPr>
          <p:cNvPr id="8" name="Picture 7"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9" name="Picture 8"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20000"/>
              </a:lnSpc>
              <a:spcBef>
                <a:spcPts val="0"/>
              </a:spcBef>
            </a:pPr>
            <a:r>
              <a:rPr lang="en-AU" sz="2800" b="1" dirty="0" smtClean="0"/>
              <a:t>$</a:t>
            </a:r>
            <a:r>
              <a:rPr lang="en-AU" sz="2800" b="1" dirty="0" smtClean="0"/>
              <a:t>1.7M </a:t>
            </a:r>
            <a:r>
              <a:rPr lang="en-AU" sz="2800" b="1" dirty="0" smtClean="0"/>
              <a:t>transfer balance cap - </a:t>
            </a:r>
            <a:r>
              <a:rPr lang="en-AU" sz="2800" b="1" dirty="0" smtClean="0">
                <a:solidFill>
                  <a:srgbClr val="FF0000"/>
                </a:solidFill>
              </a:rPr>
              <a:t>WHY</a:t>
            </a:r>
            <a:r>
              <a:rPr lang="en-AU" sz="2800" b="1" dirty="0" smtClean="0"/>
              <a:t/>
            </a:r>
            <a:br>
              <a:rPr lang="en-AU" sz="2800" b="1" dirty="0" smtClean="0"/>
            </a:br>
            <a:endParaRPr lang="en-AU" sz="2800" b="1" dirty="0"/>
          </a:p>
        </p:txBody>
      </p:sp>
      <p:sp>
        <p:nvSpPr>
          <p:cNvPr id="3" name="Content Placeholder 2"/>
          <p:cNvSpPr>
            <a:spLocks noGrp="1"/>
          </p:cNvSpPr>
          <p:nvPr>
            <p:ph idx="1"/>
          </p:nvPr>
        </p:nvSpPr>
        <p:spPr>
          <a:xfrm>
            <a:off x="611560" y="1447800"/>
            <a:ext cx="7526600" cy="4429472"/>
          </a:xfrm>
        </p:spPr>
        <p:txBody>
          <a:bodyPr>
            <a:normAutofit fontScale="55000" lnSpcReduction="20000"/>
          </a:bodyPr>
          <a:lstStyle/>
          <a:p>
            <a:pPr marL="0" lvl="1" indent="0">
              <a:lnSpc>
                <a:spcPct val="120000"/>
              </a:lnSpc>
              <a:spcBef>
                <a:spcPts val="1200"/>
              </a:spcBef>
              <a:buNone/>
            </a:pPr>
            <a:r>
              <a:rPr lang="en-AU" sz="3600" dirty="0" smtClean="0"/>
              <a:t>The purpose of the transfer balance account is to track the net amounts transferred to </a:t>
            </a:r>
            <a:r>
              <a:rPr lang="en-AU" sz="3600" b="1" dirty="0" smtClean="0"/>
              <a:t>“retirement income phase”</a:t>
            </a:r>
            <a:r>
              <a:rPr lang="en-AU" sz="3600" dirty="0" smtClean="0"/>
              <a:t>. </a:t>
            </a:r>
          </a:p>
          <a:p>
            <a:pPr>
              <a:lnSpc>
                <a:spcPct val="120000"/>
              </a:lnSpc>
              <a:spcBef>
                <a:spcPts val="600"/>
              </a:spcBef>
              <a:buNone/>
            </a:pPr>
            <a:endParaRPr lang="en-AU" sz="3600" dirty="0" smtClean="0"/>
          </a:p>
          <a:p>
            <a:pPr>
              <a:lnSpc>
                <a:spcPct val="120000"/>
              </a:lnSpc>
              <a:spcBef>
                <a:spcPts val="600"/>
              </a:spcBef>
              <a:buNone/>
            </a:pPr>
            <a:r>
              <a:rPr lang="en-AU" sz="3600" dirty="0" smtClean="0"/>
              <a:t>The </a:t>
            </a:r>
            <a:r>
              <a:rPr lang="en-AU" sz="3600" dirty="0" smtClean="0"/>
              <a:t>transfer balance was introduced to: </a:t>
            </a:r>
            <a:endParaRPr lang="en-AU" sz="3600" dirty="0" smtClean="0"/>
          </a:p>
          <a:p>
            <a:pPr lvl="1">
              <a:lnSpc>
                <a:spcPct val="120000"/>
              </a:lnSpc>
              <a:spcBef>
                <a:spcPts val="600"/>
              </a:spcBef>
              <a:buNone/>
            </a:pPr>
            <a:r>
              <a:rPr lang="en-AU" sz="3600" dirty="0" smtClean="0"/>
              <a:t>•</a:t>
            </a:r>
            <a:r>
              <a:rPr lang="en-AU" sz="3600" dirty="0" smtClean="0"/>
              <a:t>Limit the amount of capital that can support retirement income streams. </a:t>
            </a:r>
          </a:p>
          <a:p>
            <a:pPr lvl="1">
              <a:lnSpc>
                <a:spcPct val="120000"/>
              </a:lnSpc>
              <a:spcBef>
                <a:spcPts val="600"/>
              </a:spcBef>
              <a:buNone/>
            </a:pPr>
            <a:r>
              <a:rPr lang="en-AU" sz="3600" dirty="0" smtClean="0"/>
              <a:t>•Limits the amount of earnings that are exempt from income tax. </a:t>
            </a:r>
          </a:p>
          <a:p>
            <a:pPr marL="0" indent="0">
              <a:lnSpc>
                <a:spcPct val="120000"/>
              </a:lnSpc>
              <a:spcBef>
                <a:spcPts val="1200"/>
              </a:spcBef>
              <a:buNone/>
            </a:pPr>
            <a:endParaRPr lang="en-AU" sz="3600" dirty="0" smtClean="0"/>
          </a:p>
          <a:p>
            <a:pPr marL="0" indent="0">
              <a:lnSpc>
                <a:spcPct val="120000"/>
              </a:lnSpc>
              <a:spcBef>
                <a:spcPts val="1200"/>
              </a:spcBef>
              <a:buNone/>
            </a:pPr>
            <a:r>
              <a:rPr lang="en-AU" sz="3600" dirty="0" smtClean="0"/>
              <a:t>The </a:t>
            </a:r>
            <a:r>
              <a:rPr lang="en-AU" sz="3600" dirty="0" smtClean="0"/>
              <a:t>general transfer balance cap </a:t>
            </a:r>
            <a:r>
              <a:rPr lang="en-AU" sz="3600" b="1" dirty="0" smtClean="0"/>
              <a:t>is $</a:t>
            </a:r>
            <a:r>
              <a:rPr lang="en-AU" sz="3600" b="1" dirty="0" smtClean="0"/>
              <a:t>1.7m </a:t>
            </a:r>
            <a:r>
              <a:rPr lang="en-AU" sz="3600" b="1" dirty="0" smtClean="0"/>
              <a:t>for the </a:t>
            </a:r>
            <a:r>
              <a:rPr lang="en-AU" sz="3600" b="1" dirty="0" smtClean="0"/>
              <a:t>2021-22 </a:t>
            </a:r>
            <a:r>
              <a:rPr lang="en-AU" sz="3600" b="1" dirty="0" smtClean="0"/>
              <a:t>year </a:t>
            </a:r>
            <a:r>
              <a:rPr lang="en-AU" sz="3600" dirty="0" smtClean="0"/>
              <a:t>and will be indexed to CPI (in $100,000 increments) </a:t>
            </a:r>
          </a:p>
          <a:p>
            <a:pPr marL="0" indent="0">
              <a:lnSpc>
                <a:spcPct val="120000"/>
              </a:lnSpc>
              <a:spcBef>
                <a:spcPts val="1200"/>
              </a:spcBef>
              <a:buNone/>
            </a:pPr>
            <a:r>
              <a:rPr lang="en-AU" sz="3600" b="1" dirty="0" smtClean="0"/>
              <a:t>Operates on a system of credits and debits</a:t>
            </a:r>
            <a:r>
              <a:rPr lang="en-AU" sz="3600" dirty="0" smtClean="0"/>
              <a:t>. </a:t>
            </a:r>
          </a:p>
          <a:p>
            <a:pPr>
              <a:buNone/>
            </a:pPr>
            <a:endParaRPr lang="en-AU" b="1" dirty="0"/>
          </a:p>
        </p:txBody>
      </p:sp>
      <p:pic>
        <p:nvPicPr>
          <p:cNvPr id="4" name="Picture 3"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5" name="Picture 4"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751840"/>
          </a:xfrm>
        </p:spPr>
        <p:txBody>
          <a:bodyPr>
            <a:normAutofit fontScale="90000"/>
          </a:bodyPr>
          <a:lstStyle/>
          <a:p>
            <a:pPr algn="l"/>
            <a:r>
              <a:rPr lang="en-AU" sz="2800" dirty="0" smtClean="0"/>
              <a:t>TBC – </a:t>
            </a:r>
            <a:r>
              <a:rPr lang="en-AU" sz="2800" b="1" dirty="0" smtClean="0">
                <a:solidFill>
                  <a:srgbClr val="FF0000"/>
                </a:solidFill>
              </a:rPr>
              <a:t>Credits </a:t>
            </a:r>
            <a:r>
              <a:rPr lang="en-AU" sz="2800" dirty="0" smtClean="0"/>
              <a:t>– Section 294 – 15 (2) &amp; 294-20(1)</a:t>
            </a:r>
            <a:endParaRPr lang="en-AU" sz="2800" dirty="0"/>
          </a:p>
        </p:txBody>
      </p:sp>
      <p:sp>
        <p:nvSpPr>
          <p:cNvPr id="3" name="Content Placeholder 2"/>
          <p:cNvSpPr>
            <a:spLocks noGrp="1"/>
          </p:cNvSpPr>
          <p:nvPr>
            <p:ph idx="1"/>
          </p:nvPr>
        </p:nvSpPr>
        <p:spPr>
          <a:xfrm>
            <a:off x="1005840" y="1447800"/>
            <a:ext cx="7132320" cy="4581779"/>
          </a:xfrm>
        </p:spPr>
        <p:txBody>
          <a:bodyPr>
            <a:normAutofit fontScale="47500" lnSpcReduction="20000"/>
          </a:bodyPr>
          <a:lstStyle/>
          <a:p>
            <a:pPr lvl="0">
              <a:buNone/>
            </a:pPr>
            <a:r>
              <a:rPr lang="en-AU" sz="3600" dirty="0" smtClean="0"/>
              <a:t>When a member receives a superannuation income stream that is in the retirement phase </a:t>
            </a:r>
          </a:p>
          <a:p>
            <a:pPr lvl="1"/>
            <a:r>
              <a:rPr lang="en-AU" sz="3600" dirty="0" smtClean="0"/>
              <a:t>any amount which are </a:t>
            </a:r>
            <a:r>
              <a:rPr lang="en-AU" sz="3600" dirty="0" smtClean="0">
                <a:solidFill>
                  <a:srgbClr val="FF0000"/>
                </a:solidFill>
              </a:rPr>
              <a:t>in pension phase </a:t>
            </a:r>
            <a:r>
              <a:rPr lang="en-AU" sz="3600" dirty="0" smtClean="0"/>
              <a:t>(superannuation income streams) for the member </a:t>
            </a:r>
            <a:r>
              <a:rPr lang="en-AU" sz="3600" dirty="0" smtClean="0">
                <a:solidFill>
                  <a:srgbClr val="FF0000"/>
                </a:solidFill>
              </a:rPr>
              <a:t>as on 30th June 2017 </a:t>
            </a:r>
            <a:r>
              <a:rPr lang="en-AU" sz="3600" dirty="0" smtClean="0"/>
              <a:t>or reversionary income streams commenced between 1st July 2016 and 30th June 2017; </a:t>
            </a:r>
          </a:p>
          <a:p>
            <a:pPr lvl="1"/>
            <a:r>
              <a:rPr lang="en-AU" sz="3600" dirty="0" smtClean="0"/>
              <a:t>any amount </a:t>
            </a:r>
            <a:r>
              <a:rPr lang="en-AU" sz="3600" dirty="0" smtClean="0">
                <a:solidFill>
                  <a:srgbClr val="FF0000"/>
                </a:solidFill>
              </a:rPr>
              <a:t>which commences a pension </a:t>
            </a:r>
            <a:r>
              <a:rPr lang="en-AU" sz="3600" dirty="0" smtClean="0"/>
              <a:t>(superannuation income stream) on or after 1st July 2017 or a </a:t>
            </a:r>
            <a:r>
              <a:rPr lang="en-AU" sz="3600" b="1" u="sng" dirty="0" smtClean="0">
                <a:solidFill>
                  <a:srgbClr val="FF0000"/>
                </a:solidFill>
              </a:rPr>
              <a:t>reversionary income stream </a:t>
            </a:r>
            <a:r>
              <a:rPr lang="en-AU" sz="3600" dirty="0" smtClean="0"/>
              <a:t>on or after 1st July 2017;</a:t>
            </a:r>
          </a:p>
          <a:p>
            <a:pPr lvl="1"/>
            <a:r>
              <a:rPr lang="en-AU" sz="3600" dirty="0" smtClean="0"/>
              <a:t>any amount of </a:t>
            </a:r>
            <a:r>
              <a:rPr lang="en-AU" sz="3600" dirty="0" smtClean="0">
                <a:solidFill>
                  <a:srgbClr val="FF0000"/>
                </a:solidFill>
              </a:rPr>
              <a:t>excess transfer balance earnings </a:t>
            </a:r>
            <a:r>
              <a:rPr lang="en-AU" sz="3600" dirty="0" smtClean="0"/>
              <a:t>of the fund that accrue on any excess transfer balance amounts;</a:t>
            </a:r>
          </a:p>
          <a:p>
            <a:pPr lvl="1"/>
            <a:r>
              <a:rPr lang="en-AU" sz="3600" dirty="0" smtClean="0"/>
              <a:t>any </a:t>
            </a:r>
            <a:r>
              <a:rPr lang="en-AU" sz="3600" dirty="0" smtClean="0">
                <a:solidFill>
                  <a:srgbClr val="FF0000"/>
                </a:solidFill>
              </a:rPr>
              <a:t>payment in respect of LRBA </a:t>
            </a:r>
            <a:r>
              <a:rPr lang="en-AU" sz="3600" dirty="0" smtClean="0"/>
              <a:t>from 1st July 2017, that </a:t>
            </a:r>
            <a:r>
              <a:rPr lang="en-AU" sz="3600" dirty="0" smtClean="0">
                <a:solidFill>
                  <a:srgbClr val="FF0000"/>
                </a:solidFill>
              </a:rPr>
              <a:t>increases the value of retirement phase income stream </a:t>
            </a:r>
            <a:r>
              <a:rPr lang="en-AU" sz="3600" dirty="0" smtClean="0"/>
              <a:t>(</a:t>
            </a:r>
            <a:r>
              <a:rPr lang="en-AU" sz="3600" i="1" dirty="0" smtClean="0"/>
              <a:t>Section 294-25(1) &amp; 295-55(1) of ITAA 1997</a:t>
            </a:r>
            <a:r>
              <a:rPr lang="en-AU" sz="3600" dirty="0" smtClean="0"/>
              <a:t>);</a:t>
            </a:r>
          </a:p>
          <a:p>
            <a:pPr lvl="1"/>
            <a:r>
              <a:rPr lang="en-AU" sz="3600" dirty="0" smtClean="0"/>
              <a:t>any amount of income stream </a:t>
            </a:r>
            <a:r>
              <a:rPr lang="en-AU" sz="3600" dirty="0" smtClean="0">
                <a:solidFill>
                  <a:srgbClr val="FF0000"/>
                </a:solidFill>
              </a:rPr>
              <a:t>gained due to Family law payment splits </a:t>
            </a:r>
            <a:r>
              <a:rPr lang="en-AU" sz="3600" dirty="0" smtClean="0"/>
              <a:t>under part VIIIB of the Family Law Act 1975 under a court order;</a:t>
            </a:r>
          </a:p>
          <a:p>
            <a:pPr lvl="1"/>
            <a:r>
              <a:rPr lang="en-AU" sz="3600" dirty="0" smtClean="0"/>
              <a:t>any amount of </a:t>
            </a:r>
            <a:r>
              <a:rPr lang="en-AU" sz="3600" b="1" u="sng" dirty="0" smtClean="0">
                <a:solidFill>
                  <a:srgbClr val="FF0000"/>
                </a:solidFill>
              </a:rPr>
              <a:t>death benefit income streams </a:t>
            </a:r>
            <a:r>
              <a:rPr lang="en-AU" sz="3600" dirty="0" smtClean="0"/>
              <a:t>being paid to the member.</a:t>
            </a:r>
          </a:p>
          <a:p>
            <a:pPr lvl="1"/>
            <a:endParaRPr lang="en-AU" sz="3200" dirty="0" smtClean="0"/>
          </a:p>
          <a:p>
            <a:endParaRPr lang="en-AU" dirty="0"/>
          </a:p>
        </p:txBody>
      </p:sp>
      <p:pic>
        <p:nvPicPr>
          <p:cNvPr id="4" name="Picture 3"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5" name="Picture 4"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1295401"/>
            <a:ext cx="7132320" cy="4734179"/>
          </a:xfrm>
        </p:spPr>
        <p:txBody>
          <a:bodyPr>
            <a:normAutofit fontScale="77500" lnSpcReduction="20000"/>
          </a:bodyPr>
          <a:lstStyle/>
          <a:p>
            <a:pPr lvl="0"/>
            <a:r>
              <a:rPr lang="en-AU" sz="2200" dirty="0" smtClean="0"/>
              <a:t>any amount on income stream which is reduced </a:t>
            </a:r>
            <a:r>
              <a:rPr lang="en-AU" sz="2200" dirty="0" smtClean="0">
                <a:solidFill>
                  <a:srgbClr val="FF0000"/>
                </a:solidFill>
              </a:rPr>
              <a:t>by commuting it into a superannuation lump sum;</a:t>
            </a:r>
          </a:p>
          <a:p>
            <a:pPr lvl="0"/>
            <a:r>
              <a:rPr lang="en-AU" sz="2200" dirty="0" smtClean="0"/>
              <a:t>any amount of </a:t>
            </a:r>
            <a:r>
              <a:rPr lang="en-AU" sz="2200" b="1" dirty="0" smtClean="0"/>
              <a:t>structured settlement </a:t>
            </a:r>
            <a:r>
              <a:rPr lang="en-AU" sz="2200" dirty="0" smtClean="0"/>
              <a:t>(payment for a personal injury the individual has suffered and is defined in section 292-95 of the ITAA 1997) an individual receives (including those received prior to 1st July 2017 remaining in the fund) and contributes (usually within 90 days) towards their superannuation interests;</a:t>
            </a:r>
          </a:p>
          <a:p>
            <a:pPr lvl="0"/>
            <a:r>
              <a:rPr lang="en-AU" sz="2200" dirty="0" smtClean="0"/>
              <a:t>any amounts </a:t>
            </a:r>
            <a:r>
              <a:rPr lang="en-AU" sz="2200" b="1" dirty="0" smtClean="0"/>
              <a:t>lost by the fund due to losses due to fraud and void transactions</a:t>
            </a:r>
            <a:r>
              <a:rPr lang="en-AU" sz="2200" dirty="0" smtClean="0">
                <a:solidFill>
                  <a:srgbClr val="FF0000"/>
                </a:solidFill>
              </a:rPr>
              <a:t> </a:t>
            </a:r>
            <a:r>
              <a:rPr lang="en-AU" sz="2200" dirty="0" smtClean="0"/>
              <a:t>and payments required to comply under the Bankruptcy Act 1966;</a:t>
            </a:r>
          </a:p>
          <a:p>
            <a:pPr lvl="0"/>
            <a:r>
              <a:rPr lang="en-AU" sz="2200" dirty="0" smtClean="0"/>
              <a:t>any amount of income stream </a:t>
            </a:r>
            <a:r>
              <a:rPr lang="en-AU" sz="2200" b="1" dirty="0" smtClean="0"/>
              <a:t>lost due to Family law payment splits </a:t>
            </a:r>
            <a:r>
              <a:rPr lang="en-AU" sz="2200" dirty="0" smtClean="0"/>
              <a:t>under part VIIIB of the Family Law Act 1975 under a court order;</a:t>
            </a:r>
          </a:p>
          <a:p>
            <a:pPr lvl="0"/>
            <a:r>
              <a:rPr lang="en-AU" sz="2200" dirty="0" smtClean="0"/>
              <a:t>any amount of the income stream which is </a:t>
            </a:r>
            <a:r>
              <a:rPr lang="en-AU" sz="2200" dirty="0" smtClean="0">
                <a:solidFill>
                  <a:srgbClr val="FF0000"/>
                </a:solidFill>
              </a:rPr>
              <a:t>no longer in retirement phase </a:t>
            </a:r>
            <a:r>
              <a:rPr lang="en-AU" sz="2200" dirty="0" smtClean="0"/>
              <a:t>(from the time &amp; value at which the superannuation income stream stops) </a:t>
            </a:r>
            <a:r>
              <a:rPr lang="en-AU" sz="2200" dirty="0" smtClean="0">
                <a:solidFill>
                  <a:srgbClr val="FF0000"/>
                </a:solidFill>
              </a:rPr>
              <a:t>and fail to comply with the pension standards </a:t>
            </a:r>
            <a:r>
              <a:rPr lang="en-AU" sz="2200" dirty="0" smtClean="0"/>
              <a:t>(e.g. no minimum amount paid);</a:t>
            </a:r>
          </a:p>
          <a:p>
            <a:pPr lvl="0"/>
            <a:r>
              <a:rPr lang="en-AU" sz="2200" dirty="0" smtClean="0"/>
              <a:t>any amount of write off of any excess transfer balance where excess cannot be reduced or where the regulator issues a determination to crystallise the amount of the members excess amount.</a:t>
            </a:r>
          </a:p>
          <a:p>
            <a:endParaRPr lang="en-AU" dirty="0"/>
          </a:p>
        </p:txBody>
      </p:sp>
      <p:sp>
        <p:nvSpPr>
          <p:cNvPr id="4" name="Title 1"/>
          <p:cNvSpPr>
            <a:spLocks noGrp="1"/>
          </p:cNvSpPr>
          <p:nvPr>
            <p:ph type="title"/>
          </p:nvPr>
        </p:nvSpPr>
        <p:spPr>
          <a:xfrm>
            <a:off x="755576" y="476672"/>
            <a:ext cx="7132320" cy="599440"/>
          </a:xfrm>
        </p:spPr>
        <p:txBody>
          <a:bodyPr>
            <a:normAutofit/>
          </a:bodyPr>
          <a:lstStyle/>
          <a:p>
            <a:pPr algn="l"/>
            <a:r>
              <a:rPr lang="en-AU" sz="2800" dirty="0" smtClean="0"/>
              <a:t>TBC – </a:t>
            </a:r>
            <a:r>
              <a:rPr lang="en-AU" sz="2800" dirty="0" smtClean="0">
                <a:solidFill>
                  <a:srgbClr val="FF0000"/>
                </a:solidFill>
              </a:rPr>
              <a:t>Debits</a:t>
            </a:r>
            <a:r>
              <a:rPr lang="en-AU" sz="2800" dirty="0" smtClean="0"/>
              <a:t> – Section 294–75 &amp; 294-80</a:t>
            </a:r>
            <a:endParaRPr lang="en-AU" sz="2800" dirty="0"/>
          </a:p>
        </p:txBody>
      </p:sp>
      <p:pic>
        <p:nvPicPr>
          <p:cNvPr id="5" name="Picture 4"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6" name="Picture 5"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690048" cy="914400"/>
          </a:xfrm>
        </p:spPr>
        <p:txBody>
          <a:bodyPr>
            <a:noAutofit/>
          </a:bodyPr>
          <a:lstStyle/>
          <a:p>
            <a:pPr algn="l"/>
            <a:r>
              <a:rPr lang="en-AU" sz="2800" b="1" dirty="0" smtClean="0"/>
              <a:t>When you die  (Not “if”)</a:t>
            </a:r>
            <a:r>
              <a:rPr lang="en-AU" sz="2800" dirty="0" smtClean="0"/>
              <a:t/>
            </a:r>
            <a:br>
              <a:rPr lang="en-AU" sz="2800" dirty="0" smtClean="0"/>
            </a:br>
            <a:r>
              <a:rPr lang="en-AU" sz="2800" dirty="0" smtClean="0"/>
              <a:t>you have to leave your pension behind</a:t>
            </a:r>
            <a:endParaRPr lang="en-AU" sz="2800" b="1" dirty="0"/>
          </a:p>
        </p:txBody>
      </p:sp>
      <p:pic>
        <p:nvPicPr>
          <p:cNvPr id="7" name="Picture 6" descr="perth.jpg"/>
          <p:cNvPicPr>
            <a:picLocks noChangeAspect="1"/>
          </p:cNvPicPr>
          <p:nvPr/>
        </p:nvPicPr>
        <p:blipFill>
          <a:blip r:embed="rId2" cstate="print"/>
          <a:stretch>
            <a:fillRect/>
          </a:stretch>
        </p:blipFill>
        <p:spPr>
          <a:xfrm>
            <a:off x="1259632" y="1844824"/>
            <a:ext cx="5544616" cy="3073681"/>
          </a:xfrm>
          <a:prstGeom prst="rect">
            <a:avLst/>
          </a:prstGeom>
        </p:spPr>
      </p:pic>
      <p:pic>
        <p:nvPicPr>
          <p:cNvPr id="4" name="Picture 3"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5" name="Picture 4"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7360"/>
            <a:ext cx="8676456" cy="751840"/>
          </a:xfrm>
        </p:spPr>
        <p:txBody>
          <a:bodyPr>
            <a:noAutofit/>
          </a:bodyPr>
          <a:lstStyle/>
          <a:p>
            <a:pPr algn="l"/>
            <a:r>
              <a:rPr lang="en-AU" sz="2800" dirty="0" smtClean="0"/>
              <a:t>How the transfer balance cap works for death benefits?</a:t>
            </a:r>
            <a:endParaRPr lang="en-AU" sz="2800" dirty="0"/>
          </a:p>
        </p:txBody>
      </p:sp>
      <p:sp>
        <p:nvSpPr>
          <p:cNvPr id="3" name="Content Placeholder 2"/>
          <p:cNvSpPr>
            <a:spLocks noGrp="1"/>
          </p:cNvSpPr>
          <p:nvPr>
            <p:ph idx="1"/>
          </p:nvPr>
        </p:nvSpPr>
        <p:spPr>
          <a:xfrm>
            <a:off x="971550" y="1524001"/>
            <a:ext cx="7132320" cy="4127627"/>
          </a:xfrm>
        </p:spPr>
        <p:txBody>
          <a:bodyPr>
            <a:normAutofit fontScale="92500" lnSpcReduction="10000"/>
          </a:bodyPr>
          <a:lstStyle/>
          <a:p>
            <a:pPr marL="0" indent="0">
              <a:buNone/>
            </a:pPr>
            <a:r>
              <a:rPr lang="en-AU" sz="2200" dirty="0" smtClean="0"/>
              <a:t>SISR 6.21 : If you have a superannuation interest when you die, </a:t>
            </a:r>
            <a:r>
              <a:rPr lang="en-AU" sz="2200" dirty="0" smtClean="0">
                <a:solidFill>
                  <a:srgbClr val="FF0000"/>
                </a:solidFill>
              </a:rPr>
              <a:t>your death creates a compulsory cashing requirement</a:t>
            </a:r>
            <a:r>
              <a:rPr lang="en-AU" sz="2200" dirty="0" smtClean="0"/>
              <a:t> for the superannuation provider - to your beneficiaries or to your legal personal representative </a:t>
            </a:r>
            <a:r>
              <a:rPr lang="en-AU" sz="2200" dirty="0" smtClean="0">
                <a:solidFill>
                  <a:srgbClr val="FF0000"/>
                </a:solidFill>
              </a:rPr>
              <a:t>as soon as practicable</a:t>
            </a:r>
            <a:r>
              <a:rPr lang="en-AU" sz="2200" dirty="0" smtClean="0"/>
              <a:t>.</a:t>
            </a:r>
          </a:p>
          <a:p>
            <a:r>
              <a:rPr lang="en-AU" sz="2200" dirty="0" smtClean="0"/>
              <a:t>For </a:t>
            </a:r>
            <a:r>
              <a:rPr lang="en-AU" sz="2200" u="sng" dirty="0" smtClean="0">
                <a:solidFill>
                  <a:srgbClr val="FF0000"/>
                </a:solidFill>
              </a:rPr>
              <a:t>dependant beneficiaries</a:t>
            </a:r>
            <a:r>
              <a:rPr lang="en-AU" sz="2200" dirty="0" smtClean="0"/>
              <a:t>, superannuation death benefits can be cashed: </a:t>
            </a:r>
          </a:p>
          <a:p>
            <a:pPr lvl="2"/>
            <a:r>
              <a:rPr lang="en-AU" sz="2200" dirty="0" smtClean="0"/>
              <a:t>SISR 6.21 (2) (a) as a superannuation </a:t>
            </a:r>
            <a:r>
              <a:rPr lang="en-AU" sz="2200" dirty="0" smtClean="0">
                <a:solidFill>
                  <a:srgbClr val="FF0000"/>
                </a:solidFill>
              </a:rPr>
              <a:t>lump sum that is paid out</a:t>
            </a:r>
            <a:r>
              <a:rPr lang="en-AU" sz="2200" dirty="0" smtClean="0"/>
              <a:t> of the superannuation system,</a:t>
            </a:r>
          </a:p>
          <a:p>
            <a:pPr lvl="2"/>
            <a:r>
              <a:rPr lang="en-AU" sz="2200" dirty="0" smtClean="0"/>
              <a:t>SISR 6,21 (2) (b) as </a:t>
            </a:r>
            <a:r>
              <a:rPr lang="en-AU" sz="2200" dirty="0" smtClean="0">
                <a:solidFill>
                  <a:srgbClr val="FF0000"/>
                </a:solidFill>
              </a:rPr>
              <a:t>death benefit income streams</a:t>
            </a:r>
            <a:r>
              <a:rPr lang="en-AU" sz="2200" dirty="0" smtClean="0"/>
              <a:t> that are retained in the superannuation system (from 1 July 2017 such superannuation income streams must also be in the retirement phase), or </a:t>
            </a:r>
          </a:p>
          <a:p>
            <a:pPr lvl="2"/>
            <a:r>
              <a:rPr lang="en-AU" sz="2200" dirty="0" smtClean="0">
                <a:solidFill>
                  <a:srgbClr val="FF0000"/>
                </a:solidFill>
              </a:rPr>
              <a:t>a combination of the two</a:t>
            </a:r>
            <a:r>
              <a:rPr lang="en-AU" sz="2200" dirty="0" smtClean="0"/>
              <a:t>. </a:t>
            </a:r>
          </a:p>
          <a:p>
            <a:endParaRPr lang="en-AU" dirty="0" smtClean="0"/>
          </a:p>
          <a:p>
            <a:endParaRPr lang="en-AU" dirty="0" smtClean="0"/>
          </a:p>
          <a:p>
            <a:pPr>
              <a:buNone/>
            </a:pPr>
            <a:endParaRPr lang="en-AU" dirty="0" smtClean="0"/>
          </a:p>
          <a:p>
            <a:endParaRPr lang="en-AU" dirty="0" smtClean="0"/>
          </a:p>
          <a:p>
            <a:endParaRPr lang="en-AU" dirty="0"/>
          </a:p>
        </p:txBody>
      </p:sp>
      <p:pic>
        <p:nvPicPr>
          <p:cNvPr id="6" name="Picture 5"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7" name="Picture 6"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Reversionary Pensions Vs Non-Reversionary Pensions</a:t>
            </a:r>
            <a:endParaRPr lang="en-AU" sz="2800" dirty="0"/>
          </a:p>
        </p:txBody>
      </p:sp>
      <p:sp>
        <p:nvSpPr>
          <p:cNvPr id="3" name="Content Placeholder 2"/>
          <p:cNvSpPr>
            <a:spLocks noGrp="1"/>
          </p:cNvSpPr>
          <p:nvPr>
            <p:ph idx="1"/>
          </p:nvPr>
        </p:nvSpPr>
        <p:spPr/>
        <p:txBody>
          <a:bodyPr>
            <a:normAutofit/>
          </a:bodyPr>
          <a:lstStyle/>
          <a:p>
            <a:r>
              <a:rPr lang="en-AU" sz="2000" dirty="0" smtClean="0"/>
              <a:t>Reversionary beneficiary must be to a dependent of the pensioner</a:t>
            </a:r>
          </a:p>
          <a:p>
            <a:r>
              <a:rPr lang="en-AU" sz="2000" dirty="0" smtClean="0"/>
              <a:t>Pensioner has to decide</a:t>
            </a:r>
          </a:p>
          <a:p>
            <a:r>
              <a:rPr lang="en-AU" sz="2000" dirty="0" smtClean="0"/>
              <a:t>Must “Automatically” revert to beneficiary</a:t>
            </a:r>
          </a:p>
          <a:p>
            <a:r>
              <a:rPr lang="en-AU" sz="2000" dirty="0" smtClean="0"/>
              <a:t>Which one is better</a:t>
            </a:r>
          </a:p>
          <a:p>
            <a:pPr lvl="1"/>
            <a:r>
              <a:rPr lang="en-AU" sz="2000" dirty="0" smtClean="0"/>
              <a:t>Client circumstances</a:t>
            </a:r>
          </a:p>
          <a:p>
            <a:pPr lvl="1"/>
            <a:r>
              <a:rPr lang="en-AU" sz="2000" dirty="0" smtClean="0"/>
              <a:t>Reversionary Pension is NOT always better</a:t>
            </a:r>
          </a:p>
          <a:p>
            <a:r>
              <a:rPr lang="en-AU" sz="2000" dirty="0" smtClean="0"/>
              <a:t>If there is no reversionary beneficiary</a:t>
            </a:r>
          </a:p>
          <a:p>
            <a:pPr lvl="1"/>
            <a:r>
              <a:rPr lang="en-AU" sz="2000" dirty="0" smtClean="0"/>
              <a:t>Benefits can be paid as a Lump Sum or </a:t>
            </a:r>
          </a:p>
          <a:p>
            <a:pPr lvl="1"/>
            <a:r>
              <a:rPr lang="en-AU" sz="2000" dirty="0" smtClean="0"/>
              <a:t>Pension or both</a:t>
            </a:r>
          </a:p>
          <a:p>
            <a:pPr lvl="1"/>
            <a:endParaRPr lang="en-AU" sz="2000" dirty="0" smtClean="0"/>
          </a:p>
          <a:p>
            <a:pPr>
              <a:buNone/>
            </a:pPr>
            <a:r>
              <a:rPr lang="en-AU" sz="2000" b="1" dirty="0" smtClean="0"/>
              <a:t>Question:</a:t>
            </a:r>
          </a:p>
          <a:p>
            <a:pPr>
              <a:buNone/>
            </a:pPr>
            <a:r>
              <a:rPr lang="en-AU" sz="2000" dirty="0" smtClean="0"/>
              <a:t>Can a Reversionary beneficiary be replaced or nominated later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2204864"/>
            <a:ext cx="6858000" cy="2880320"/>
          </a:xfrm>
        </p:spPr>
        <p:txBody>
          <a:bodyPr>
            <a:noAutofit/>
          </a:bodyPr>
          <a:lstStyle/>
          <a:p>
            <a:pPr marL="457200" lvl="0" indent="-457200" algn="l">
              <a:spcBef>
                <a:spcPts val="1200"/>
              </a:spcBef>
              <a:buFont typeface="+mj-lt"/>
              <a:buAutoNum type="arabicPeriod"/>
            </a:pPr>
            <a:r>
              <a:rPr lang="en-US" dirty="0" smtClean="0">
                <a:solidFill>
                  <a:schemeClr val="tx1"/>
                </a:solidFill>
              </a:rPr>
              <a:t>What </a:t>
            </a:r>
            <a:r>
              <a:rPr lang="en-US" dirty="0" smtClean="0">
                <a:solidFill>
                  <a:schemeClr val="tx1"/>
                </a:solidFill>
              </a:rPr>
              <a:t>is a Pension and retirement </a:t>
            </a:r>
            <a:r>
              <a:rPr lang="en-US" dirty="0" smtClean="0">
                <a:solidFill>
                  <a:schemeClr val="tx1"/>
                </a:solidFill>
              </a:rPr>
              <a:t>phase</a:t>
            </a:r>
          </a:p>
          <a:p>
            <a:pPr marL="457200" lvl="0" indent="-457200" algn="l">
              <a:spcBef>
                <a:spcPts val="1200"/>
              </a:spcBef>
              <a:buFont typeface="+mj-lt"/>
              <a:buAutoNum type="arabicPeriod"/>
            </a:pPr>
            <a:r>
              <a:rPr lang="en-US" dirty="0" smtClean="0">
                <a:solidFill>
                  <a:schemeClr val="tx1"/>
                </a:solidFill>
              </a:rPr>
              <a:t>What to take care of when setting up a pension</a:t>
            </a:r>
          </a:p>
          <a:p>
            <a:pPr marL="457200" lvl="0" indent="-457200" algn="l">
              <a:spcBef>
                <a:spcPts val="1200"/>
              </a:spcBef>
              <a:buFont typeface="+mj-lt"/>
              <a:buAutoNum type="arabicPeriod"/>
            </a:pPr>
            <a:r>
              <a:rPr lang="en-US" dirty="0" smtClean="0">
                <a:solidFill>
                  <a:schemeClr val="tx1"/>
                </a:solidFill>
              </a:rPr>
              <a:t>When to merge </a:t>
            </a:r>
            <a:r>
              <a:rPr lang="en-US" dirty="0" smtClean="0">
                <a:solidFill>
                  <a:schemeClr val="tx1"/>
                </a:solidFill>
              </a:rPr>
              <a:t>Pensions</a:t>
            </a:r>
          </a:p>
          <a:p>
            <a:pPr marL="457200" lvl="0" indent="-457200" algn="l">
              <a:spcBef>
                <a:spcPts val="1200"/>
              </a:spcBef>
              <a:buFont typeface="+mj-lt"/>
              <a:buAutoNum type="arabicPeriod"/>
            </a:pPr>
            <a:r>
              <a:rPr lang="en-US" dirty="0" smtClean="0">
                <a:solidFill>
                  <a:schemeClr val="tx1"/>
                </a:solidFill>
              </a:rPr>
              <a:t>Transfer Balance Cap </a:t>
            </a:r>
            <a:r>
              <a:rPr lang="en-US" dirty="0" smtClean="0">
                <a:solidFill>
                  <a:schemeClr val="tx1"/>
                </a:solidFill>
              </a:rPr>
              <a:t>Account – What is it?</a:t>
            </a:r>
          </a:p>
          <a:p>
            <a:pPr marL="457200" lvl="0" indent="-457200" algn="l">
              <a:spcBef>
                <a:spcPts val="1200"/>
              </a:spcBef>
              <a:buFont typeface="+mj-lt"/>
              <a:buAutoNum type="arabicPeriod"/>
            </a:pPr>
            <a:r>
              <a:rPr lang="en-US" dirty="0" smtClean="0">
                <a:solidFill>
                  <a:schemeClr val="tx1"/>
                </a:solidFill>
              </a:rPr>
              <a:t>Re-contribution </a:t>
            </a:r>
            <a:r>
              <a:rPr lang="en-US" dirty="0" smtClean="0">
                <a:solidFill>
                  <a:schemeClr val="tx1"/>
                </a:solidFill>
              </a:rPr>
              <a:t>Strategy</a:t>
            </a:r>
          </a:p>
          <a:p>
            <a:pPr marL="457200" lvl="0" indent="-457200" algn="l">
              <a:spcBef>
                <a:spcPts val="1200"/>
              </a:spcBef>
              <a:buFont typeface="+mj-lt"/>
              <a:buAutoNum type="arabicPeriod"/>
            </a:pPr>
            <a:r>
              <a:rPr lang="en-US" dirty="0" smtClean="0">
                <a:solidFill>
                  <a:schemeClr val="tx1"/>
                </a:solidFill>
              </a:rPr>
              <a:t>When are 6 member funds useful </a:t>
            </a:r>
            <a:endParaRPr lang="en-US" dirty="0" smtClean="0">
              <a:solidFill>
                <a:schemeClr val="tx1"/>
              </a:solidFill>
            </a:endParaRPr>
          </a:p>
        </p:txBody>
      </p:sp>
      <p:pic>
        <p:nvPicPr>
          <p:cNvPr id="4" name="Picture 3" descr="logo -trustdeed.png"/>
          <p:cNvPicPr>
            <a:picLocks noChangeAspect="1"/>
          </p:cNvPicPr>
          <p:nvPr/>
        </p:nvPicPr>
        <p:blipFill>
          <a:blip r:embed="rId3" cstate="print"/>
          <a:stretch>
            <a:fillRect/>
          </a:stretch>
        </p:blipFill>
        <p:spPr>
          <a:xfrm>
            <a:off x="0" y="6296025"/>
            <a:ext cx="2786063" cy="561975"/>
          </a:xfrm>
          <a:prstGeom prst="rect">
            <a:avLst/>
          </a:prstGeom>
        </p:spPr>
      </p:pic>
      <p:sp>
        <p:nvSpPr>
          <p:cNvPr id="5" name="Title 1"/>
          <p:cNvSpPr txBox="1">
            <a:spLocks/>
          </p:cNvSpPr>
          <p:nvPr/>
        </p:nvSpPr>
        <p:spPr>
          <a:xfrm>
            <a:off x="971600" y="908720"/>
            <a:ext cx="7503740" cy="914400"/>
          </a:xfrm>
          <a:prstGeom prst="rect">
            <a:avLst/>
          </a:prstGeom>
        </p:spPr>
        <p:txBody>
          <a:bodyPr vert="horz" lIns="91440" tIns="45720" rIns="91440" bIns="45720" rtlCol="0" anchor="b">
            <a:noAutofit/>
          </a:bodyPr>
          <a:lstStyle/>
          <a:p>
            <a:pPr fontAlgn="base"/>
            <a:r>
              <a:rPr lang="en-AU" sz="2800" b="1" dirty="0" smtClean="0"/>
              <a:t>Commencing a Pension - How to do it &amp; What a Trustee needs to do to maximize benefits</a:t>
            </a:r>
            <a:endParaRPr lang="en-AU" sz="2800" b="1" dirty="0"/>
          </a:p>
        </p:txBody>
      </p:sp>
      <p:pic>
        <p:nvPicPr>
          <p:cNvPr id="6" name="Picture 5"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extLst>
      <p:ext uri="{BB962C8B-B14F-4D97-AF65-F5344CB8AC3E}">
        <p14:creationId xmlns:p14="http://schemas.microsoft.com/office/powerpoint/2010/main" xmlns="" val="3332817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Reversionary Pensions or BDBN</a:t>
            </a: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Reversionary Pensions Vs BDBN</a:t>
            </a:r>
          </a:p>
          <a:p>
            <a:r>
              <a:rPr lang="en-AU" sz="2000" dirty="0" smtClean="0"/>
              <a:t>Reversionary Pensions controls only the Retirement Phase</a:t>
            </a:r>
          </a:p>
          <a:p>
            <a:r>
              <a:rPr lang="en-AU" sz="2000" dirty="0" smtClean="0"/>
              <a:t>BDBN controls the Accumulation </a:t>
            </a:r>
            <a:r>
              <a:rPr lang="en-AU" sz="2000" dirty="0" smtClean="0"/>
              <a:t>Account – some BDBN can also suggest that benefits should be paid as a pension</a:t>
            </a:r>
            <a:endParaRPr lang="en-AU" sz="2000" dirty="0" smtClean="0"/>
          </a:p>
          <a:p>
            <a:r>
              <a:rPr lang="en-AU" sz="2000" dirty="0" smtClean="0"/>
              <a:t>Reversionary Pensions AND BDBN – </a:t>
            </a:r>
            <a:r>
              <a:rPr lang="en-AU" sz="2000" b="1" dirty="0" smtClean="0">
                <a:solidFill>
                  <a:srgbClr val="FF0000"/>
                </a:solidFill>
              </a:rPr>
              <a:t>Both </a:t>
            </a:r>
            <a:r>
              <a:rPr lang="en-AU" sz="2000" b="1" dirty="0" smtClean="0">
                <a:solidFill>
                  <a:srgbClr val="FF0000"/>
                </a:solidFill>
              </a:rPr>
              <a:t>Required when there are pension and accumulating assets</a:t>
            </a:r>
            <a:endParaRPr lang="en-AU" sz="2000" b="1" dirty="0">
              <a:solidFill>
                <a:srgbClr val="FF0000"/>
              </a:solidFill>
            </a:endParaRPr>
          </a:p>
        </p:txBody>
      </p:sp>
      <p:pic>
        <p:nvPicPr>
          <p:cNvPr id="4" name="Picture 3" descr="GettyImages-116379055.jpg"/>
          <p:cNvPicPr>
            <a:picLocks noChangeAspect="1"/>
          </p:cNvPicPr>
          <p:nvPr/>
        </p:nvPicPr>
        <p:blipFill>
          <a:blip r:embed="rId2" cstate="print"/>
          <a:stretch>
            <a:fillRect/>
          </a:stretch>
        </p:blipFill>
        <p:spPr>
          <a:xfrm>
            <a:off x="6805422" y="4495800"/>
            <a:ext cx="2338578" cy="2078736"/>
          </a:xfrm>
          <a:prstGeom prst="rect">
            <a:avLst/>
          </a:prstGeom>
        </p:spPr>
      </p:pic>
      <p:pic>
        <p:nvPicPr>
          <p:cNvPr id="5" name="Picture 4" descr="logo -trustdeed.png"/>
          <p:cNvPicPr>
            <a:picLocks noChangeAspect="1"/>
          </p:cNvPicPr>
          <p:nvPr/>
        </p:nvPicPr>
        <p:blipFill>
          <a:blip r:embed="rId3" cstate="print"/>
          <a:stretch>
            <a:fillRect/>
          </a:stretch>
        </p:blipFill>
        <p:spPr>
          <a:xfrm>
            <a:off x="285750" y="5791201"/>
            <a:ext cx="2786063" cy="561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7250" y="1676400"/>
            <a:ext cx="3086100" cy="3962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005840" y="467360"/>
            <a:ext cx="7132320" cy="751840"/>
          </a:xfrm>
        </p:spPr>
        <p:txBody>
          <a:bodyPr>
            <a:noAutofit/>
          </a:bodyPr>
          <a:lstStyle/>
          <a:p>
            <a:pPr algn="l"/>
            <a:r>
              <a:rPr lang="en-AU" sz="2800" dirty="0" smtClean="0"/>
              <a:t>Non – Dependent can only be paid a Lump Sum</a:t>
            </a:r>
            <a:endParaRPr lang="en-AU" sz="2800" dirty="0"/>
          </a:p>
        </p:txBody>
      </p:sp>
      <p:pic>
        <p:nvPicPr>
          <p:cNvPr id="63489" name="Picture 1" descr="C:\Users\Manoj\Pictures\3d-dead-person-drawing_csp12168501.jpg"/>
          <p:cNvPicPr>
            <a:picLocks noGrp="1" noChangeAspect="1" noChangeArrowheads="1"/>
          </p:cNvPicPr>
          <p:nvPr>
            <p:ph idx="1"/>
          </p:nvPr>
        </p:nvPicPr>
        <p:blipFill>
          <a:blip r:embed="rId2" cstate="print"/>
          <a:srcRect/>
          <a:stretch>
            <a:fillRect/>
          </a:stretch>
        </p:blipFill>
        <p:spPr bwMode="auto">
          <a:xfrm>
            <a:off x="1085851" y="2057401"/>
            <a:ext cx="1314450" cy="1577340"/>
          </a:xfrm>
          <a:prstGeom prst="rect">
            <a:avLst/>
          </a:prstGeom>
          <a:noFill/>
        </p:spPr>
      </p:pic>
      <p:sp>
        <p:nvSpPr>
          <p:cNvPr id="7" name="Right Arrow 6"/>
          <p:cNvSpPr/>
          <p:nvPr/>
        </p:nvSpPr>
        <p:spPr>
          <a:xfrm>
            <a:off x="2514600" y="2564904"/>
            <a:ext cx="2686050" cy="1168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Death Benefit Lump Sum</a:t>
            </a:r>
            <a:endParaRPr lang="en-AU" dirty="0"/>
          </a:p>
        </p:txBody>
      </p:sp>
      <p:pic>
        <p:nvPicPr>
          <p:cNvPr id="9" name="Picture 8" descr="Dilton-Button.jpg"/>
          <p:cNvPicPr>
            <a:picLocks noChangeAspect="1"/>
          </p:cNvPicPr>
          <p:nvPr/>
        </p:nvPicPr>
        <p:blipFill>
          <a:blip r:embed="rId3" cstate="print"/>
          <a:stretch>
            <a:fillRect/>
          </a:stretch>
        </p:blipFill>
        <p:spPr>
          <a:xfrm>
            <a:off x="5486400" y="1828800"/>
            <a:ext cx="2397968" cy="2381250"/>
          </a:xfrm>
          <a:prstGeom prst="rect">
            <a:avLst/>
          </a:prstGeom>
        </p:spPr>
      </p:pic>
      <p:sp>
        <p:nvSpPr>
          <p:cNvPr id="10" name="TextBox 9"/>
          <p:cNvSpPr txBox="1"/>
          <p:nvPr/>
        </p:nvSpPr>
        <p:spPr>
          <a:xfrm>
            <a:off x="914400" y="3810000"/>
            <a:ext cx="2100255" cy="369332"/>
          </a:xfrm>
          <a:prstGeom prst="rect">
            <a:avLst/>
          </a:prstGeom>
          <a:noFill/>
        </p:spPr>
        <p:txBody>
          <a:bodyPr wrap="none" rtlCol="0">
            <a:spAutoFit/>
          </a:bodyPr>
          <a:lstStyle/>
          <a:p>
            <a:r>
              <a:rPr lang="en-AU" dirty="0" smtClean="0"/>
              <a:t>Member of the fund</a:t>
            </a:r>
            <a:endParaRPr lang="en-AU" dirty="0"/>
          </a:p>
        </p:txBody>
      </p:sp>
      <p:sp>
        <p:nvSpPr>
          <p:cNvPr id="11" name="TextBox 10"/>
          <p:cNvSpPr txBox="1"/>
          <p:nvPr/>
        </p:nvSpPr>
        <p:spPr>
          <a:xfrm>
            <a:off x="5543551" y="4343400"/>
            <a:ext cx="3231462" cy="646331"/>
          </a:xfrm>
          <a:prstGeom prst="rect">
            <a:avLst/>
          </a:prstGeom>
          <a:noFill/>
        </p:spPr>
        <p:txBody>
          <a:bodyPr wrap="none" rtlCol="0">
            <a:spAutoFit/>
          </a:bodyPr>
          <a:lstStyle/>
          <a:p>
            <a:r>
              <a:rPr lang="en-AU" dirty="0" smtClean="0">
                <a:solidFill>
                  <a:srgbClr val="FF0000"/>
                </a:solidFill>
              </a:rPr>
              <a:t>Non -Dependent </a:t>
            </a:r>
            <a:r>
              <a:rPr lang="en-AU" dirty="0" smtClean="0"/>
              <a:t>of the </a:t>
            </a:r>
            <a:r>
              <a:rPr lang="en-AU" dirty="0" smtClean="0"/>
              <a:t>Member</a:t>
            </a:r>
          </a:p>
          <a:p>
            <a:r>
              <a:rPr lang="en-AU" dirty="0" smtClean="0"/>
              <a:t>Adult Children</a:t>
            </a: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57250" y="1676400"/>
            <a:ext cx="7486650" cy="396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005840" y="467360"/>
            <a:ext cx="7132320" cy="751840"/>
          </a:xfrm>
        </p:spPr>
        <p:txBody>
          <a:bodyPr>
            <a:noAutofit/>
          </a:bodyPr>
          <a:lstStyle/>
          <a:p>
            <a:pPr algn="l"/>
            <a:r>
              <a:rPr lang="en-AU" sz="2800" dirty="0" smtClean="0"/>
              <a:t>How dependent get affected by Balance Transfer Cap  - Section 294 -25(1) of ITAA</a:t>
            </a:r>
            <a:endParaRPr lang="en-AU" sz="2800" dirty="0"/>
          </a:p>
        </p:txBody>
      </p:sp>
      <p:pic>
        <p:nvPicPr>
          <p:cNvPr id="63489" name="Picture 1" descr="C:\Users\Manoj\Pictures\3d-dead-person-drawing_csp12168501.jpg"/>
          <p:cNvPicPr>
            <a:picLocks noGrp="1" noChangeAspect="1" noChangeArrowheads="1"/>
          </p:cNvPicPr>
          <p:nvPr>
            <p:ph idx="1"/>
          </p:nvPr>
        </p:nvPicPr>
        <p:blipFill>
          <a:blip r:embed="rId2" cstate="print"/>
          <a:srcRect/>
          <a:stretch>
            <a:fillRect/>
          </a:stretch>
        </p:blipFill>
        <p:spPr bwMode="auto">
          <a:xfrm>
            <a:off x="1085851" y="2057401"/>
            <a:ext cx="1314450" cy="1577340"/>
          </a:xfrm>
          <a:prstGeom prst="rect">
            <a:avLst/>
          </a:prstGeom>
          <a:noFill/>
        </p:spPr>
      </p:pic>
      <p:sp>
        <p:nvSpPr>
          <p:cNvPr id="7" name="Right Arrow 6"/>
          <p:cNvSpPr/>
          <p:nvPr/>
        </p:nvSpPr>
        <p:spPr>
          <a:xfrm>
            <a:off x="2514600" y="2895600"/>
            <a:ext cx="268605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Death Benefit Pension</a:t>
            </a:r>
            <a:endParaRPr lang="en-AU" dirty="0"/>
          </a:p>
        </p:txBody>
      </p:sp>
      <p:sp>
        <p:nvSpPr>
          <p:cNvPr id="8" name="Right Arrow 7"/>
          <p:cNvSpPr/>
          <p:nvPr/>
        </p:nvSpPr>
        <p:spPr>
          <a:xfrm>
            <a:off x="2457450" y="1981200"/>
            <a:ext cx="268605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Reversionary beneficiary</a:t>
            </a:r>
            <a:endParaRPr lang="en-AU" dirty="0"/>
          </a:p>
        </p:txBody>
      </p:sp>
      <p:pic>
        <p:nvPicPr>
          <p:cNvPr id="9" name="Picture 8" descr="Dilton-Button.jpg"/>
          <p:cNvPicPr>
            <a:picLocks noChangeAspect="1"/>
          </p:cNvPicPr>
          <p:nvPr/>
        </p:nvPicPr>
        <p:blipFill>
          <a:blip r:embed="rId3" cstate="print"/>
          <a:stretch>
            <a:fillRect/>
          </a:stretch>
        </p:blipFill>
        <p:spPr>
          <a:xfrm>
            <a:off x="5486400" y="1828800"/>
            <a:ext cx="2109936" cy="2381250"/>
          </a:xfrm>
          <a:prstGeom prst="rect">
            <a:avLst/>
          </a:prstGeom>
        </p:spPr>
      </p:pic>
      <p:sp>
        <p:nvSpPr>
          <p:cNvPr id="10" name="TextBox 9"/>
          <p:cNvSpPr txBox="1"/>
          <p:nvPr/>
        </p:nvSpPr>
        <p:spPr>
          <a:xfrm>
            <a:off x="914400" y="3810000"/>
            <a:ext cx="2100255" cy="369332"/>
          </a:xfrm>
          <a:prstGeom prst="rect">
            <a:avLst/>
          </a:prstGeom>
          <a:noFill/>
        </p:spPr>
        <p:txBody>
          <a:bodyPr wrap="none" rtlCol="0">
            <a:spAutoFit/>
          </a:bodyPr>
          <a:lstStyle/>
          <a:p>
            <a:r>
              <a:rPr lang="en-AU" dirty="0" smtClean="0"/>
              <a:t>Member of the fund</a:t>
            </a:r>
            <a:endParaRPr lang="en-AU" dirty="0"/>
          </a:p>
        </p:txBody>
      </p:sp>
      <p:sp>
        <p:nvSpPr>
          <p:cNvPr id="11" name="TextBox 10"/>
          <p:cNvSpPr txBox="1"/>
          <p:nvPr/>
        </p:nvSpPr>
        <p:spPr>
          <a:xfrm>
            <a:off x="5543550" y="4343400"/>
            <a:ext cx="2715295" cy="369332"/>
          </a:xfrm>
          <a:prstGeom prst="rect">
            <a:avLst/>
          </a:prstGeom>
          <a:noFill/>
        </p:spPr>
        <p:txBody>
          <a:bodyPr wrap="none" rtlCol="0">
            <a:spAutoFit/>
          </a:bodyPr>
          <a:lstStyle/>
          <a:p>
            <a:r>
              <a:rPr lang="en-AU" dirty="0" smtClean="0"/>
              <a:t>Dependent of the Member</a:t>
            </a: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1268760"/>
            <a:ext cx="8712968" cy="3836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971600" y="260648"/>
            <a:ext cx="7132320" cy="751840"/>
          </a:xfrm>
        </p:spPr>
        <p:txBody>
          <a:bodyPr>
            <a:noAutofit/>
          </a:bodyPr>
          <a:lstStyle/>
          <a:p>
            <a:pPr algn="l"/>
            <a:r>
              <a:rPr lang="en-AU" sz="2800" dirty="0" smtClean="0"/>
              <a:t>How dependent get affected by Balance Transfer Cap  - Section 294 -25(1) of ITAA</a:t>
            </a:r>
            <a:endParaRPr lang="en-AU" sz="2800" dirty="0"/>
          </a:p>
        </p:txBody>
      </p:sp>
      <p:pic>
        <p:nvPicPr>
          <p:cNvPr id="63489" name="Picture 1" descr="C:\Users\Manoj\Pictures\3d-dead-person-drawing_csp12168501.jpg"/>
          <p:cNvPicPr>
            <a:picLocks noGrp="1" noChangeAspect="1" noChangeArrowheads="1"/>
          </p:cNvPicPr>
          <p:nvPr>
            <p:ph idx="1"/>
          </p:nvPr>
        </p:nvPicPr>
        <p:blipFill>
          <a:blip r:embed="rId2" cstate="print"/>
          <a:srcRect/>
          <a:stretch>
            <a:fillRect/>
          </a:stretch>
        </p:blipFill>
        <p:spPr bwMode="auto">
          <a:xfrm>
            <a:off x="323528" y="2060848"/>
            <a:ext cx="1314450" cy="1577340"/>
          </a:xfrm>
          <a:prstGeom prst="rect">
            <a:avLst/>
          </a:prstGeom>
          <a:noFill/>
        </p:spPr>
      </p:pic>
      <p:sp>
        <p:nvSpPr>
          <p:cNvPr id="7" name="Right Arrow 6"/>
          <p:cNvSpPr/>
          <p:nvPr/>
        </p:nvSpPr>
        <p:spPr>
          <a:xfrm>
            <a:off x="1907704" y="2924944"/>
            <a:ext cx="18288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Death Benefit Pension</a:t>
            </a:r>
            <a:endParaRPr lang="en-AU" dirty="0"/>
          </a:p>
        </p:txBody>
      </p:sp>
      <p:sp>
        <p:nvSpPr>
          <p:cNvPr id="8" name="Right Arrow 7"/>
          <p:cNvSpPr/>
          <p:nvPr/>
        </p:nvSpPr>
        <p:spPr>
          <a:xfrm>
            <a:off x="1835696" y="1916832"/>
            <a:ext cx="188595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Reversionary beneficiary</a:t>
            </a:r>
            <a:endParaRPr lang="en-AU" dirty="0"/>
          </a:p>
        </p:txBody>
      </p:sp>
      <p:pic>
        <p:nvPicPr>
          <p:cNvPr id="9" name="Picture 8" descr="Dilton-Button.jpg"/>
          <p:cNvPicPr>
            <a:picLocks noChangeAspect="1"/>
          </p:cNvPicPr>
          <p:nvPr/>
        </p:nvPicPr>
        <p:blipFill>
          <a:blip r:embed="rId3" cstate="print"/>
          <a:stretch>
            <a:fillRect/>
          </a:stretch>
        </p:blipFill>
        <p:spPr>
          <a:xfrm>
            <a:off x="3779912" y="1844824"/>
            <a:ext cx="1785938" cy="2381250"/>
          </a:xfrm>
          <a:prstGeom prst="rect">
            <a:avLst/>
          </a:prstGeom>
        </p:spPr>
      </p:pic>
      <p:sp>
        <p:nvSpPr>
          <p:cNvPr id="10" name="TextBox 9"/>
          <p:cNvSpPr txBox="1"/>
          <p:nvPr/>
        </p:nvSpPr>
        <p:spPr>
          <a:xfrm>
            <a:off x="251520" y="3861048"/>
            <a:ext cx="2100255" cy="369332"/>
          </a:xfrm>
          <a:prstGeom prst="rect">
            <a:avLst/>
          </a:prstGeom>
          <a:noFill/>
        </p:spPr>
        <p:txBody>
          <a:bodyPr wrap="none" rtlCol="0">
            <a:spAutoFit/>
          </a:bodyPr>
          <a:lstStyle/>
          <a:p>
            <a:r>
              <a:rPr lang="en-AU" dirty="0" smtClean="0"/>
              <a:t>Member of the fund</a:t>
            </a:r>
            <a:endParaRPr lang="en-AU" dirty="0"/>
          </a:p>
        </p:txBody>
      </p:sp>
      <p:sp>
        <p:nvSpPr>
          <p:cNvPr id="16" name="Down Arrow 15"/>
          <p:cNvSpPr/>
          <p:nvPr/>
        </p:nvSpPr>
        <p:spPr>
          <a:xfrm>
            <a:off x="1331640" y="4581128"/>
            <a:ext cx="1885950" cy="20608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smtClean="0"/>
          </a:p>
          <a:p>
            <a:pPr algn="ctr"/>
            <a:r>
              <a:rPr lang="en-AU" sz="1400" dirty="0" smtClean="0"/>
              <a:t>Commute  Own Pension &amp; Withdraw as Lump Sum from Super</a:t>
            </a:r>
          </a:p>
          <a:p>
            <a:pPr algn="ctr"/>
            <a:endParaRPr lang="en-AU" dirty="0"/>
          </a:p>
        </p:txBody>
      </p:sp>
      <p:sp>
        <p:nvSpPr>
          <p:cNvPr id="17" name="Down Arrow 16"/>
          <p:cNvSpPr/>
          <p:nvPr/>
        </p:nvSpPr>
        <p:spPr>
          <a:xfrm>
            <a:off x="3275856" y="4509120"/>
            <a:ext cx="2114550" cy="20608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smtClean="0"/>
          </a:p>
          <a:p>
            <a:pPr algn="ctr"/>
            <a:r>
              <a:rPr lang="en-AU" sz="1400" dirty="0" smtClean="0"/>
              <a:t>Commute Deceased Pension &amp; Withdraw as Lump Sum </a:t>
            </a:r>
          </a:p>
          <a:p>
            <a:pPr algn="ctr"/>
            <a:r>
              <a:rPr lang="en-AU" sz="1400" dirty="0" smtClean="0"/>
              <a:t>from Super</a:t>
            </a:r>
            <a:endParaRPr lang="en-AU" sz="1400" dirty="0"/>
          </a:p>
        </p:txBody>
      </p:sp>
      <p:sp>
        <p:nvSpPr>
          <p:cNvPr id="19" name="Right Arrow 18"/>
          <p:cNvSpPr/>
          <p:nvPr/>
        </p:nvSpPr>
        <p:spPr>
          <a:xfrm>
            <a:off x="5940152" y="1412776"/>
            <a:ext cx="2664296" cy="1448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Commute own Pension and retain in Super</a:t>
            </a:r>
            <a:endParaRPr lang="en-AU" sz="1600" dirty="0"/>
          </a:p>
        </p:txBody>
      </p:sp>
      <p:sp>
        <p:nvSpPr>
          <p:cNvPr id="21" name="Multiply 20"/>
          <p:cNvSpPr/>
          <p:nvPr/>
        </p:nvSpPr>
        <p:spPr>
          <a:xfrm>
            <a:off x="5580112" y="2492896"/>
            <a:ext cx="3563888" cy="252028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solidFill>
                  <a:schemeClr val="tx1"/>
                </a:solidFill>
              </a:rPr>
              <a:t>Cannot commute Deceased Pension &amp; retain in Super</a:t>
            </a:r>
            <a:endParaRPr lang="en-AU"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Death of a Member</a:t>
            </a:r>
            <a:endParaRPr lang="en-AU" sz="2800" dirty="0"/>
          </a:p>
        </p:txBody>
      </p:sp>
      <p:sp>
        <p:nvSpPr>
          <p:cNvPr id="3" name="Content Placeholder 2"/>
          <p:cNvSpPr>
            <a:spLocks noGrp="1"/>
          </p:cNvSpPr>
          <p:nvPr>
            <p:ph idx="1"/>
          </p:nvPr>
        </p:nvSpPr>
        <p:spPr>
          <a:xfrm>
            <a:off x="395536" y="1628800"/>
            <a:ext cx="8229600" cy="4525963"/>
          </a:xfrm>
        </p:spPr>
        <p:txBody>
          <a:bodyPr>
            <a:normAutofit/>
          </a:bodyPr>
          <a:lstStyle/>
          <a:p>
            <a:pPr>
              <a:buNone/>
            </a:pPr>
            <a:r>
              <a:rPr lang="en-AU" b="1" dirty="0" smtClean="0"/>
              <a:t>Example</a:t>
            </a:r>
          </a:p>
          <a:p>
            <a:pPr>
              <a:buNone/>
            </a:pPr>
            <a:r>
              <a:rPr lang="en-AU" sz="2200" dirty="0" smtClean="0"/>
              <a:t>Mike dies with $500K in Pension</a:t>
            </a:r>
          </a:p>
          <a:p>
            <a:pPr marL="0" indent="0">
              <a:buNone/>
            </a:pPr>
            <a:r>
              <a:rPr lang="en-AU" sz="2200" dirty="0" smtClean="0"/>
              <a:t>Martha </a:t>
            </a:r>
            <a:r>
              <a:rPr lang="en-AU" sz="2200" dirty="0" smtClean="0"/>
              <a:t>has $1M in her pension Account</a:t>
            </a:r>
            <a:r>
              <a:rPr lang="en-AU" sz="2200" dirty="0" smtClean="0"/>
              <a:t>(commenced pension with $1.6M in 2019)</a:t>
            </a:r>
          </a:p>
          <a:p>
            <a:pPr marL="0" indent="0">
              <a:buNone/>
            </a:pPr>
            <a:endParaRPr lang="en-AU" sz="2200" dirty="0" smtClean="0"/>
          </a:p>
          <a:p>
            <a:pPr>
              <a:buNone/>
            </a:pPr>
            <a:r>
              <a:rPr lang="en-AU" sz="2200" dirty="0" smtClean="0"/>
              <a:t>Martha can</a:t>
            </a:r>
          </a:p>
          <a:p>
            <a:pPr marL="514350" indent="-514350"/>
            <a:r>
              <a:rPr lang="en-AU" sz="2200" dirty="0" smtClean="0"/>
              <a:t>Convert her account to accumulation </a:t>
            </a:r>
          </a:p>
          <a:p>
            <a:pPr marL="514350" indent="-514350">
              <a:buNone/>
            </a:pPr>
            <a:r>
              <a:rPr lang="en-AU" sz="2200" dirty="0" smtClean="0"/>
              <a:t>TBA   - $1M  to accept reversionary pension</a:t>
            </a:r>
          </a:p>
          <a:p>
            <a:pPr marL="514350" indent="-514350">
              <a:buAutoNum type="arabicParenR"/>
            </a:pPr>
            <a:r>
              <a:rPr lang="en-AU" sz="2200" dirty="0" smtClean="0"/>
              <a:t>Withdraw 100 % of Mike’s amount</a:t>
            </a:r>
          </a:p>
          <a:p>
            <a:pPr marL="514350" indent="-514350">
              <a:buAutoNum type="arabicParenR"/>
            </a:pPr>
            <a:r>
              <a:rPr lang="en-AU" sz="2200" dirty="0" smtClean="0"/>
              <a:t>Commute and withdraw her pension account  by $500K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Taxable and Tax Free Component</a:t>
            </a:r>
            <a:endParaRPr lang="en-AU" sz="2800" dirty="0"/>
          </a:p>
        </p:txBody>
      </p:sp>
      <p:sp>
        <p:nvSpPr>
          <p:cNvPr id="4" name="Rectangle 3"/>
          <p:cNvSpPr/>
          <p:nvPr/>
        </p:nvSpPr>
        <p:spPr>
          <a:xfrm>
            <a:off x="827584" y="1772816"/>
            <a:ext cx="2376264" cy="35283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smtClean="0">
              <a:solidFill>
                <a:schemeClr val="tx1"/>
              </a:solidFill>
            </a:endParaRPr>
          </a:p>
          <a:p>
            <a:pPr algn="ctr"/>
            <a:r>
              <a:rPr lang="en-AU" sz="2000" b="1" dirty="0" smtClean="0">
                <a:solidFill>
                  <a:schemeClr val="tx1"/>
                </a:solidFill>
              </a:rPr>
              <a:t>Taxable Component</a:t>
            </a:r>
          </a:p>
          <a:p>
            <a:pPr algn="ctr"/>
            <a:endParaRPr lang="en-AU" dirty="0" smtClean="0"/>
          </a:p>
          <a:p>
            <a:pPr>
              <a:buFont typeface="Arial" pitchFamily="34" charset="0"/>
              <a:buChar char="•"/>
            </a:pPr>
            <a:r>
              <a:rPr lang="en-AU" dirty="0" smtClean="0">
                <a:solidFill>
                  <a:schemeClr val="tx1"/>
                </a:solidFill>
              </a:rPr>
              <a:t>Concessional Contributions</a:t>
            </a:r>
          </a:p>
          <a:p>
            <a:pPr>
              <a:buFont typeface="Arial" pitchFamily="34" charset="0"/>
              <a:buChar char="•"/>
            </a:pPr>
            <a:r>
              <a:rPr lang="en-AU" dirty="0" smtClean="0">
                <a:solidFill>
                  <a:schemeClr val="tx1"/>
                </a:solidFill>
              </a:rPr>
              <a:t>Income of the Fund</a:t>
            </a:r>
          </a:p>
          <a:p>
            <a:pPr>
              <a:buFont typeface="Arial" pitchFamily="34" charset="0"/>
              <a:buChar char="•"/>
            </a:pPr>
            <a:endParaRPr lang="en-AU" dirty="0" smtClean="0">
              <a:solidFill>
                <a:schemeClr val="tx1"/>
              </a:solidFill>
            </a:endParaRPr>
          </a:p>
          <a:p>
            <a:pPr>
              <a:buFont typeface="Arial" pitchFamily="34" charset="0"/>
              <a:buChar char="•"/>
            </a:pPr>
            <a:endParaRPr lang="en-AU" dirty="0" smtClean="0">
              <a:solidFill>
                <a:schemeClr val="tx1"/>
              </a:solidFill>
            </a:endParaRPr>
          </a:p>
          <a:p>
            <a:pPr marL="0" lvl="1">
              <a:buFont typeface="Arial" pitchFamily="34" charset="0"/>
              <a:buChar char="•"/>
            </a:pPr>
            <a:r>
              <a:rPr lang="en-AU" b="1" dirty="0" smtClean="0">
                <a:solidFill>
                  <a:schemeClr val="accent6"/>
                </a:solidFill>
              </a:rPr>
              <a:t>Taxed @ 17% (15% Plus ML) in the hands of non-dependents</a:t>
            </a:r>
          </a:p>
          <a:p>
            <a:pPr marL="0" lvl="1"/>
            <a:endParaRPr lang="en-AU" b="1" dirty="0" smtClean="0">
              <a:solidFill>
                <a:schemeClr val="accent6"/>
              </a:solidFill>
            </a:endParaRPr>
          </a:p>
          <a:p>
            <a:pPr algn="ctr"/>
            <a:endParaRPr lang="en-AU" dirty="0" smtClean="0"/>
          </a:p>
          <a:p>
            <a:pPr algn="ctr"/>
            <a:endParaRPr lang="en-AU" dirty="0" smtClean="0"/>
          </a:p>
          <a:p>
            <a:endParaRPr lang="en-AU" dirty="0"/>
          </a:p>
        </p:txBody>
      </p:sp>
      <p:sp>
        <p:nvSpPr>
          <p:cNvPr id="5" name="Rectangle 4"/>
          <p:cNvSpPr/>
          <p:nvPr/>
        </p:nvSpPr>
        <p:spPr>
          <a:xfrm>
            <a:off x="4932040" y="1700808"/>
            <a:ext cx="2376264" cy="352839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rPr>
              <a:t>Tax Free Component</a:t>
            </a:r>
          </a:p>
          <a:p>
            <a:pPr algn="ctr"/>
            <a:endParaRPr lang="en-AU" dirty="0" smtClean="0"/>
          </a:p>
          <a:p>
            <a:pPr algn="ctr"/>
            <a:endParaRPr lang="en-AU" dirty="0" smtClean="0"/>
          </a:p>
          <a:p>
            <a:pPr>
              <a:buFont typeface="Arial" pitchFamily="34" charset="0"/>
              <a:buChar char="•"/>
            </a:pPr>
            <a:r>
              <a:rPr lang="en-AU" dirty="0" smtClean="0">
                <a:solidFill>
                  <a:schemeClr val="tx1"/>
                </a:solidFill>
              </a:rPr>
              <a:t> Non - Concessional Contributions</a:t>
            </a:r>
          </a:p>
          <a:p>
            <a:endParaRPr lang="en-AU" dirty="0" smtClean="0">
              <a:solidFill>
                <a:schemeClr val="tx1"/>
              </a:solidFill>
            </a:endParaRPr>
          </a:p>
          <a:p>
            <a:pPr>
              <a:buFont typeface="Arial" pitchFamily="34" charset="0"/>
              <a:buChar char="•"/>
            </a:pPr>
            <a:endParaRPr lang="en-AU" dirty="0" smtClean="0">
              <a:solidFill>
                <a:schemeClr val="tx1"/>
              </a:solidFill>
            </a:endParaRPr>
          </a:p>
          <a:p>
            <a:pPr>
              <a:buFont typeface="Arial" pitchFamily="34" charset="0"/>
              <a:buChar char="•"/>
            </a:pPr>
            <a:r>
              <a:rPr lang="en-AU" dirty="0" smtClean="0">
                <a:solidFill>
                  <a:schemeClr val="tx1"/>
                </a:solidFill>
              </a:rPr>
              <a:t>Tax Free in the hands of non-dependents</a:t>
            </a:r>
          </a:p>
          <a:p>
            <a:pPr algn="ctr"/>
            <a:endParaRPr lang="en-AU" dirty="0" smtClean="0"/>
          </a:p>
          <a:p>
            <a:pPr algn="ctr"/>
            <a:endParaRPr lang="en-AU" dirty="0" smtClean="0"/>
          </a:p>
          <a:p>
            <a:endParaRPr lang="en-AU" dirty="0"/>
          </a:p>
        </p:txBody>
      </p:sp>
      <p:sp>
        <p:nvSpPr>
          <p:cNvPr id="6" name="TextBox 5"/>
          <p:cNvSpPr txBox="1"/>
          <p:nvPr/>
        </p:nvSpPr>
        <p:spPr>
          <a:xfrm>
            <a:off x="827584" y="5373216"/>
            <a:ext cx="6840760" cy="1200329"/>
          </a:xfrm>
          <a:prstGeom prst="rect">
            <a:avLst/>
          </a:prstGeom>
          <a:solidFill>
            <a:schemeClr val="accent6">
              <a:lumMod val="20000"/>
              <a:lumOff val="80000"/>
            </a:schemeClr>
          </a:solidFill>
        </p:spPr>
        <p:txBody>
          <a:bodyPr wrap="square" rtlCol="0">
            <a:spAutoFit/>
          </a:bodyPr>
          <a:lstStyle/>
          <a:p>
            <a:r>
              <a:rPr lang="en-AU" dirty="0" smtClean="0"/>
              <a:t>All income is Taxable component in Accumulation </a:t>
            </a:r>
            <a:r>
              <a:rPr lang="en-AU" dirty="0" smtClean="0"/>
              <a:t>phase and </a:t>
            </a:r>
          </a:p>
          <a:p>
            <a:r>
              <a:rPr lang="en-AU" dirty="0" smtClean="0"/>
              <a:t>Proportionate in Pension Phase</a:t>
            </a:r>
          </a:p>
          <a:p>
            <a:endParaRPr lang="en-AU" dirty="0" smtClean="0"/>
          </a:p>
          <a:p>
            <a:r>
              <a:rPr lang="en-AU" dirty="0" smtClean="0"/>
              <a:t>All pensions withdrawals are in proportionate</a:t>
            </a: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Re-contribution Strategy</a:t>
            </a:r>
            <a:endParaRPr lang="en-AU" sz="2800" dirty="0"/>
          </a:p>
        </p:txBody>
      </p:sp>
      <p:sp>
        <p:nvSpPr>
          <p:cNvPr id="3" name="Content Placeholder 2"/>
          <p:cNvSpPr>
            <a:spLocks noGrp="1"/>
          </p:cNvSpPr>
          <p:nvPr>
            <p:ph idx="1"/>
          </p:nvPr>
        </p:nvSpPr>
        <p:spPr/>
        <p:txBody>
          <a:bodyPr/>
          <a:lstStyle/>
          <a:p>
            <a:pPr marL="0" indent="0">
              <a:buNone/>
            </a:pPr>
            <a:r>
              <a:rPr lang="en-AU" sz="2000" dirty="0" smtClean="0"/>
              <a:t>Withdraw Taxable Component and Contribute it as Non-Concessional Contributions</a:t>
            </a:r>
          </a:p>
          <a:p>
            <a:pPr marL="0" indent="0">
              <a:buNone/>
            </a:pPr>
            <a:endParaRPr lang="en-AU" sz="2000" dirty="0" smtClean="0"/>
          </a:p>
          <a:p>
            <a:pPr marL="0" indent="0">
              <a:buNone/>
            </a:pPr>
            <a:r>
              <a:rPr lang="en-AU" sz="2000" b="1" dirty="0" smtClean="0"/>
              <a:t>Challenges :</a:t>
            </a:r>
          </a:p>
          <a:p>
            <a:pPr marL="0" indent="0">
              <a:buFontTx/>
              <a:buChar char="-"/>
            </a:pPr>
            <a:r>
              <a:rPr lang="en-AU" sz="2000" dirty="0" smtClean="0"/>
              <a:t> Preservation Age</a:t>
            </a:r>
          </a:p>
          <a:p>
            <a:pPr marL="0" indent="0">
              <a:buFontTx/>
              <a:buChar char="-"/>
            </a:pPr>
            <a:r>
              <a:rPr lang="en-AU" sz="2000" dirty="0" smtClean="0"/>
              <a:t> </a:t>
            </a:r>
            <a:r>
              <a:rPr lang="en-AU" sz="2000" dirty="0" smtClean="0"/>
              <a:t>Date of commencing of Pension</a:t>
            </a:r>
          </a:p>
          <a:p>
            <a:pPr marL="0" indent="0">
              <a:buFontTx/>
              <a:buChar char="-"/>
            </a:pPr>
            <a:r>
              <a:rPr lang="en-AU" sz="2000" dirty="0" smtClean="0"/>
              <a:t> Amount which can be contributed back in Super - $110,000</a:t>
            </a:r>
          </a:p>
          <a:p>
            <a:pPr marL="0" indent="0">
              <a:buFontTx/>
              <a:buChar char="-"/>
            </a:pPr>
            <a:r>
              <a:rPr lang="en-AU" sz="2000" dirty="0" smtClean="0"/>
              <a:t> Bring forward rule $330,000</a:t>
            </a:r>
          </a:p>
          <a:p>
            <a:pPr marL="0" indent="0">
              <a:buFontTx/>
              <a:buChar char="-"/>
            </a:pPr>
            <a:r>
              <a:rPr lang="en-AU" sz="2000" dirty="0" smtClean="0"/>
              <a:t> </a:t>
            </a:r>
            <a:r>
              <a:rPr lang="en-AU" sz="2000" dirty="0" smtClean="0"/>
              <a:t>Age barrier for non-concessional contribution</a:t>
            </a:r>
          </a:p>
          <a:p>
            <a:pPr marL="0" indent="0">
              <a:buFontTx/>
              <a:buChar char="-"/>
            </a:pPr>
            <a:r>
              <a:rPr lang="en-AU" sz="2000" dirty="0" smtClean="0"/>
              <a:t> </a:t>
            </a:r>
            <a:r>
              <a:rPr lang="en-AU" sz="2000" dirty="0" smtClean="0"/>
              <a:t>Total Superannuation Balance of the member</a:t>
            </a:r>
          </a:p>
          <a:p>
            <a:pPr>
              <a:buNone/>
            </a:pPr>
            <a:endParaRPr lang="en-AU" dirty="0" smtClean="0"/>
          </a:p>
          <a:p>
            <a:pPr>
              <a:buNone/>
            </a:pPr>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Re-contribution Strategy</a:t>
            </a:r>
            <a:endParaRPr lang="en-AU" sz="2800" dirty="0"/>
          </a:p>
        </p:txBody>
      </p:sp>
      <p:cxnSp>
        <p:nvCxnSpPr>
          <p:cNvPr id="5" name="Straight Connector 4"/>
          <p:cNvCxnSpPr/>
          <p:nvPr/>
        </p:nvCxnSpPr>
        <p:spPr>
          <a:xfrm>
            <a:off x="467544" y="3068960"/>
            <a:ext cx="806489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15616" y="2564904"/>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195736" y="2564904"/>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347864" y="2564904"/>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572000" y="2636912"/>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5724128" y="2636912"/>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6876256" y="2636912"/>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7884368" y="2636912"/>
            <a:ext cx="0" cy="936104"/>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17" name="Down Arrow 16"/>
          <p:cNvSpPr/>
          <p:nvPr/>
        </p:nvSpPr>
        <p:spPr>
          <a:xfrm>
            <a:off x="539552" y="1988840"/>
            <a:ext cx="216024"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467544" y="3212976"/>
            <a:ext cx="418704" cy="369332"/>
          </a:xfrm>
          <a:prstGeom prst="rect">
            <a:avLst/>
          </a:prstGeom>
          <a:noFill/>
        </p:spPr>
        <p:txBody>
          <a:bodyPr wrap="square" rtlCol="0">
            <a:spAutoFit/>
          </a:bodyPr>
          <a:lstStyle/>
          <a:p>
            <a:r>
              <a:rPr lang="en-AU" dirty="0" smtClean="0"/>
              <a:t>61</a:t>
            </a:r>
            <a:endParaRPr lang="en-AU" dirty="0"/>
          </a:p>
        </p:txBody>
      </p:sp>
      <p:sp>
        <p:nvSpPr>
          <p:cNvPr id="20" name="TextBox 19"/>
          <p:cNvSpPr txBox="1"/>
          <p:nvPr/>
        </p:nvSpPr>
        <p:spPr>
          <a:xfrm>
            <a:off x="8100392" y="3140968"/>
            <a:ext cx="418704" cy="369332"/>
          </a:xfrm>
          <a:prstGeom prst="rect">
            <a:avLst/>
          </a:prstGeom>
          <a:noFill/>
        </p:spPr>
        <p:txBody>
          <a:bodyPr wrap="square" rtlCol="0">
            <a:spAutoFit/>
          </a:bodyPr>
          <a:lstStyle/>
          <a:p>
            <a:r>
              <a:rPr lang="en-AU" dirty="0" smtClean="0"/>
              <a:t>68</a:t>
            </a:r>
            <a:endParaRPr lang="en-AU" dirty="0"/>
          </a:p>
        </p:txBody>
      </p:sp>
      <p:sp>
        <p:nvSpPr>
          <p:cNvPr id="21" name="TextBox 20"/>
          <p:cNvSpPr txBox="1"/>
          <p:nvPr/>
        </p:nvSpPr>
        <p:spPr>
          <a:xfrm>
            <a:off x="1475656" y="3212976"/>
            <a:ext cx="418704" cy="369332"/>
          </a:xfrm>
          <a:prstGeom prst="rect">
            <a:avLst/>
          </a:prstGeom>
          <a:noFill/>
        </p:spPr>
        <p:txBody>
          <a:bodyPr wrap="square" rtlCol="0">
            <a:spAutoFit/>
          </a:bodyPr>
          <a:lstStyle/>
          <a:p>
            <a:r>
              <a:rPr lang="en-AU" dirty="0" smtClean="0"/>
              <a:t>62</a:t>
            </a:r>
            <a:endParaRPr lang="en-AU" dirty="0"/>
          </a:p>
        </p:txBody>
      </p:sp>
      <p:sp>
        <p:nvSpPr>
          <p:cNvPr id="22" name="TextBox 21"/>
          <p:cNvSpPr txBox="1"/>
          <p:nvPr/>
        </p:nvSpPr>
        <p:spPr>
          <a:xfrm>
            <a:off x="2483768" y="3140968"/>
            <a:ext cx="418704" cy="369332"/>
          </a:xfrm>
          <a:prstGeom prst="rect">
            <a:avLst/>
          </a:prstGeom>
          <a:noFill/>
        </p:spPr>
        <p:txBody>
          <a:bodyPr wrap="square" rtlCol="0">
            <a:spAutoFit/>
          </a:bodyPr>
          <a:lstStyle/>
          <a:p>
            <a:r>
              <a:rPr lang="en-AU" dirty="0" smtClean="0"/>
              <a:t>63</a:t>
            </a:r>
            <a:endParaRPr lang="en-AU" dirty="0"/>
          </a:p>
        </p:txBody>
      </p:sp>
      <p:sp>
        <p:nvSpPr>
          <p:cNvPr id="23" name="TextBox 22"/>
          <p:cNvSpPr txBox="1"/>
          <p:nvPr/>
        </p:nvSpPr>
        <p:spPr>
          <a:xfrm>
            <a:off x="3635896" y="3140968"/>
            <a:ext cx="418704" cy="369332"/>
          </a:xfrm>
          <a:prstGeom prst="rect">
            <a:avLst/>
          </a:prstGeom>
          <a:noFill/>
        </p:spPr>
        <p:txBody>
          <a:bodyPr wrap="square" rtlCol="0">
            <a:spAutoFit/>
          </a:bodyPr>
          <a:lstStyle/>
          <a:p>
            <a:r>
              <a:rPr lang="en-AU" dirty="0" smtClean="0"/>
              <a:t>64</a:t>
            </a:r>
            <a:endParaRPr lang="en-AU" dirty="0"/>
          </a:p>
        </p:txBody>
      </p:sp>
      <p:sp>
        <p:nvSpPr>
          <p:cNvPr id="24" name="TextBox 23"/>
          <p:cNvSpPr txBox="1"/>
          <p:nvPr/>
        </p:nvSpPr>
        <p:spPr>
          <a:xfrm>
            <a:off x="4860032" y="3140968"/>
            <a:ext cx="418704" cy="369332"/>
          </a:xfrm>
          <a:prstGeom prst="rect">
            <a:avLst/>
          </a:prstGeom>
          <a:noFill/>
        </p:spPr>
        <p:txBody>
          <a:bodyPr wrap="square" rtlCol="0">
            <a:spAutoFit/>
          </a:bodyPr>
          <a:lstStyle/>
          <a:p>
            <a:r>
              <a:rPr lang="en-AU" dirty="0" smtClean="0"/>
              <a:t>65</a:t>
            </a:r>
            <a:endParaRPr lang="en-AU" dirty="0"/>
          </a:p>
        </p:txBody>
      </p:sp>
      <p:sp>
        <p:nvSpPr>
          <p:cNvPr id="25" name="TextBox 24"/>
          <p:cNvSpPr txBox="1"/>
          <p:nvPr/>
        </p:nvSpPr>
        <p:spPr>
          <a:xfrm>
            <a:off x="6012160" y="3140968"/>
            <a:ext cx="418704" cy="369332"/>
          </a:xfrm>
          <a:prstGeom prst="rect">
            <a:avLst/>
          </a:prstGeom>
          <a:noFill/>
        </p:spPr>
        <p:txBody>
          <a:bodyPr wrap="square" rtlCol="0">
            <a:spAutoFit/>
          </a:bodyPr>
          <a:lstStyle/>
          <a:p>
            <a:r>
              <a:rPr lang="en-AU" dirty="0" smtClean="0"/>
              <a:t>66</a:t>
            </a:r>
            <a:endParaRPr lang="en-AU" dirty="0"/>
          </a:p>
        </p:txBody>
      </p:sp>
      <p:sp>
        <p:nvSpPr>
          <p:cNvPr id="26" name="TextBox 25"/>
          <p:cNvSpPr txBox="1"/>
          <p:nvPr/>
        </p:nvSpPr>
        <p:spPr>
          <a:xfrm>
            <a:off x="7164288" y="3140968"/>
            <a:ext cx="418704" cy="369332"/>
          </a:xfrm>
          <a:prstGeom prst="rect">
            <a:avLst/>
          </a:prstGeom>
          <a:noFill/>
        </p:spPr>
        <p:txBody>
          <a:bodyPr wrap="square" rtlCol="0">
            <a:spAutoFit/>
          </a:bodyPr>
          <a:lstStyle/>
          <a:p>
            <a:r>
              <a:rPr lang="en-AU" dirty="0" smtClean="0"/>
              <a:t>67</a:t>
            </a:r>
            <a:endParaRPr lang="en-AU" dirty="0"/>
          </a:p>
        </p:txBody>
      </p:sp>
      <p:sp>
        <p:nvSpPr>
          <p:cNvPr id="27" name="TextBox 26"/>
          <p:cNvSpPr txBox="1"/>
          <p:nvPr/>
        </p:nvSpPr>
        <p:spPr>
          <a:xfrm>
            <a:off x="1763688" y="1124744"/>
            <a:ext cx="5068439" cy="646331"/>
          </a:xfrm>
          <a:prstGeom prst="rect">
            <a:avLst/>
          </a:prstGeom>
          <a:noFill/>
        </p:spPr>
        <p:txBody>
          <a:bodyPr wrap="none" rtlCol="0">
            <a:spAutoFit/>
          </a:bodyPr>
          <a:lstStyle/>
          <a:p>
            <a:r>
              <a:rPr lang="en-AU" dirty="0" smtClean="0"/>
              <a:t>Mike commences a pension with $1M – - at age 61 </a:t>
            </a:r>
          </a:p>
          <a:p>
            <a:r>
              <a:rPr lang="en-AU" dirty="0" smtClean="0"/>
              <a:t>100% in Taxable Component – no dependents</a:t>
            </a:r>
            <a:endParaRPr lang="en-AU" dirty="0"/>
          </a:p>
        </p:txBody>
      </p:sp>
      <p:sp>
        <p:nvSpPr>
          <p:cNvPr id="28" name="Up Arrow 27"/>
          <p:cNvSpPr/>
          <p:nvPr/>
        </p:nvSpPr>
        <p:spPr>
          <a:xfrm>
            <a:off x="6948264" y="3212976"/>
            <a:ext cx="360040"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Up Arrow 28"/>
          <p:cNvSpPr/>
          <p:nvPr/>
        </p:nvSpPr>
        <p:spPr>
          <a:xfrm>
            <a:off x="3419872" y="3140968"/>
            <a:ext cx="360040"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Up Arrow 29"/>
          <p:cNvSpPr/>
          <p:nvPr/>
        </p:nvSpPr>
        <p:spPr>
          <a:xfrm>
            <a:off x="755576" y="3140968"/>
            <a:ext cx="360040"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1187624" y="3573016"/>
            <a:ext cx="1008112"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3" name="Oval 32"/>
          <p:cNvSpPr/>
          <p:nvPr/>
        </p:nvSpPr>
        <p:spPr>
          <a:xfrm>
            <a:off x="7956376" y="3429000"/>
            <a:ext cx="1008112"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4" name="Oval 33"/>
          <p:cNvSpPr/>
          <p:nvPr/>
        </p:nvSpPr>
        <p:spPr>
          <a:xfrm>
            <a:off x="2267744" y="3573016"/>
            <a:ext cx="1008112"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5" name="Oval 34"/>
          <p:cNvSpPr/>
          <p:nvPr/>
        </p:nvSpPr>
        <p:spPr>
          <a:xfrm>
            <a:off x="4644008" y="3573016"/>
            <a:ext cx="1008112"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6" name="Oval 35"/>
          <p:cNvSpPr/>
          <p:nvPr/>
        </p:nvSpPr>
        <p:spPr>
          <a:xfrm>
            <a:off x="5796136" y="3501008"/>
            <a:ext cx="1008112" cy="64807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37" name="Up Arrow 36"/>
          <p:cNvSpPr/>
          <p:nvPr/>
        </p:nvSpPr>
        <p:spPr>
          <a:xfrm>
            <a:off x="179512" y="4365104"/>
            <a:ext cx="360040"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755576" y="4725144"/>
            <a:ext cx="4073038" cy="369332"/>
          </a:xfrm>
          <a:prstGeom prst="rect">
            <a:avLst/>
          </a:prstGeom>
          <a:noFill/>
        </p:spPr>
        <p:txBody>
          <a:bodyPr wrap="none" rtlCol="0">
            <a:spAutoFit/>
          </a:bodyPr>
          <a:lstStyle/>
          <a:p>
            <a:r>
              <a:rPr lang="en-AU" dirty="0" smtClean="0"/>
              <a:t>$330K – Non – Concessional Contribution</a:t>
            </a:r>
            <a:endParaRPr lang="en-AU" dirty="0"/>
          </a:p>
        </p:txBody>
      </p:sp>
      <p:sp>
        <p:nvSpPr>
          <p:cNvPr id="39" name="TextBox 38"/>
          <p:cNvSpPr txBox="1"/>
          <p:nvPr/>
        </p:nvSpPr>
        <p:spPr>
          <a:xfrm>
            <a:off x="142433" y="5445224"/>
            <a:ext cx="9031511" cy="923330"/>
          </a:xfrm>
          <a:prstGeom prst="rect">
            <a:avLst/>
          </a:prstGeom>
          <a:noFill/>
        </p:spPr>
        <p:txBody>
          <a:bodyPr wrap="none" rtlCol="0">
            <a:spAutoFit/>
          </a:bodyPr>
          <a:lstStyle/>
          <a:p>
            <a:r>
              <a:rPr lang="en-AU" dirty="0" smtClean="0"/>
              <a:t>Must withdraw and re-contribute and commence a 2</a:t>
            </a:r>
            <a:r>
              <a:rPr lang="en-AU" baseline="30000" dirty="0" smtClean="0"/>
              <a:t>nd</a:t>
            </a:r>
            <a:r>
              <a:rPr lang="en-AU" dirty="0" smtClean="0"/>
              <a:t> Pension with 100% tax free component</a:t>
            </a:r>
          </a:p>
          <a:p>
            <a:r>
              <a:rPr lang="en-AU" dirty="0" smtClean="0"/>
              <a:t>If higher balance ; spouse with lower balance then contribute for them</a:t>
            </a:r>
          </a:p>
          <a:p>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Re-contribution </a:t>
            </a:r>
            <a:r>
              <a:rPr lang="en-US" sz="2800" dirty="0" smtClean="0"/>
              <a:t>Strategy</a:t>
            </a: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Change Taxable / Tax Free </a:t>
            </a:r>
            <a:r>
              <a:rPr lang="en-AU" sz="2000" b="1" dirty="0" smtClean="0">
                <a:solidFill>
                  <a:srgbClr val="FF0000"/>
                </a:solidFill>
              </a:rPr>
              <a:t>Components</a:t>
            </a:r>
          </a:p>
          <a:p>
            <a:pPr>
              <a:buNone/>
            </a:pPr>
            <a:endParaRPr lang="en-AU" sz="2000" b="1" dirty="0" smtClean="0">
              <a:solidFill>
                <a:srgbClr val="FF0000"/>
              </a:solidFill>
            </a:endParaRPr>
          </a:p>
          <a:p>
            <a:pPr marL="0" lvl="1" indent="0">
              <a:buNone/>
            </a:pPr>
            <a:r>
              <a:rPr lang="en-AU" sz="2000" b="1" dirty="0" smtClean="0"/>
              <a:t>Example</a:t>
            </a:r>
            <a:r>
              <a:rPr lang="en-AU" sz="2000" dirty="0" smtClean="0"/>
              <a:t>: Member Balance $</a:t>
            </a:r>
            <a:r>
              <a:rPr lang="en-AU" sz="2000" dirty="0" smtClean="0"/>
              <a:t>1.0M </a:t>
            </a:r>
            <a:r>
              <a:rPr lang="en-AU" sz="2000" dirty="0" smtClean="0"/>
              <a:t>all taxable component  </a:t>
            </a:r>
          </a:p>
          <a:p>
            <a:pPr marL="342900" lvl="1" indent="-342900">
              <a:buFont typeface="+mj-lt"/>
              <a:buAutoNum type="arabicPeriod"/>
            </a:pPr>
            <a:r>
              <a:rPr lang="en-AU" sz="2000" dirty="0" smtClean="0"/>
              <a:t>Partially commute Accumulation – </a:t>
            </a:r>
            <a:r>
              <a:rPr lang="en-AU" sz="2000" dirty="0" smtClean="0"/>
              <a:t>withdraw $</a:t>
            </a:r>
            <a:r>
              <a:rPr lang="en-AU" sz="2000" dirty="0" smtClean="0"/>
              <a:t>330K  </a:t>
            </a:r>
            <a:endParaRPr lang="en-AU" sz="2000" dirty="0" smtClean="0"/>
          </a:p>
          <a:p>
            <a:pPr marL="342900" lvl="1" indent="-342900">
              <a:buFont typeface="+mj-lt"/>
              <a:buAutoNum type="arabicPeriod"/>
            </a:pPr>
            <a:r>
              <a:rPr lang="en-AU" sz="2000" dirty="0" smtClean="0"/>
              <a:t>Commence Pension 1 with </a:t>
            </a:r>
            <a:r>
              <a:rPr lang="en-AU" sz="2000" dirty="0" smtClean="0"/>
              <a:t>$670K </a:t>
            </a:r>
            <a:r>
              <a:rPr lang="en-AU" sz="2000" dirty="0" smtClean="0"/>
              <a:t>with taxable component</a:t>
            </a:r>
          </a:p>
          <a:p>
            <a:pPr marL="342900" lvl="1" indent="-342900">
              <a:buFont typeface="+mj-lt"/>
              <a:buAutoNum type="arabicPeriod"/>
            </a:pPr>
            <a:r>
              <a:rPr lang="en-AU" sz="2000" dirty="0" smtClean="0"/>
              <a:t>Contribute non-concessional $</a:t>
            </a:r>
            <a:r>
              <a:rPr lang="en-AU" sz="2000" dirty="0" smtClean="0"/>
              <a:t>330K </a:t>
            </a:r>
            <a:r>
              <a:rPr lang="en-AU" sz="2000" dirty="0" smtClean="0"/>
              <a:t>(Tax free Component) </a:t>
            </a:r>
            <a:r>
              <a:rPr lang="en-AU" sz="2000" dirty="0" smtClean="0"/>
              <a:t>and Commence </a:t>
            </a:r>
            <a:r>
              <a:rPr lang="en-AU" sz="2000" dirty="0" smtClean="0"/>
              <a:t>Pension </a:t>
            </a:r>
            <a:r>
              <a:rPr lang="en-AU" sz="2000" dirty="0" smtClean="0"/>
              <a:t>2</a:t>
            </a:r>
          </a:p>
          <a:p>
            <a:pPr marL="342900" lvl="1" indent="-342900">
              <a:buFont typeface="+mj-lt"/>
              <a:buAutoNum type="arabicPeriod"/>
            </a:pPr>
            <a:r>
              <a:rPr lang="en-AU" sz="2000" dirty="0" smtClean="0"/>
              <a:t>Partially commute Pension 1 and then re-contribute and start Pension 3</a:t>
            </a:r>
          </a:p>
          <a:p>
            <a:pPr marL="342900" lvl="1" indent="-342900">
              <a:buFont typeface="+mj-lt"/>
              <a:buAutoNum type="arabicPeriod"/>
            </a:pPr>
            <a:r>
              <a:rPr lang="en-AU" sz="2000" dirty="0" smtClean="0"/>
              <a:t>Optional : Merge Pension 2 &amp; 3 </a:t>
            </a:r>
          </a:p>
          <a:p>
            <a:pPr marL="342900" lvl="1" indent="-342900">
              <a:buFont typeface="+mj-lt"/>
              <a:buAutoNum type="arabicPeriod"/>
            </a:pPr>
            <a:endParaRPr lang="en-AU" sz="2000" dirty="0" smtClean="0"/>
          </a:p>
          <a:p>
            <a:pPr marL="0" lvl="1" indent="0">
              <a:buNone/>
            </a:pPr>
            <a:endParaRPr lang="en-AU" b="1" dirty="0" smtClean="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67360"/>
            <a:ext cx="8564438" cy="904240"/>
          </a:xfrm>
        </p:spPr>
        <p:txBody>
          <a:bodyPr>
            <a:noAutofit/>
          </a:bodyPr>
          <a:lstStyle/>
          <a:p>
            <a:pPr algn="l"/>
            <a:r>
              <a:rPr lang="en-AU" sz="2800" dirty="0" smtClean="0"/>
              <a:t>Running Pension with Accumulation Accounts in an SMSF</a:t>
            </a:r>
            <a:endParaRPr lang="en-AU" sz="2800" dirty="0"/>
          </a:p>
        </p:txBody>
      </p:sp>
      <p:sp>
        <p:nvSpPr>
          <p:cNvPr id="7" name="Flowchart: Magnetic Disk 6"/>
          <p:cNvSpPr/>
          <p:nvPr/>
        </p:nvSpPr>
        <p:spPr>
          <a:xfrm>
            <a:off x="2051720" y="1628800"/>
            <a:ext cx="1543050" cy="4191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Pension Account of the Member</a:t>
            </a:r>
          </a:p>
          <a:p>
            <a:pPr algn="ctr"/>
            <a:endParaRPr lang="en-AU" dirty="0" smtClean="0"/>
          </a:p>
          <a:p>
            <a:pPr algn="ctr"/>
            <a:r>
              <a:rPr lang="en-AU" dirty="0" smtClean="0"/>
              <a:t>Commenced</a:t>
            </a:r>
          </a:p>
          <a:p>
            <a:pPr algn="ctr"/>
            <a:r>
              <a:rPr lang="en-AU" dirty="0" smtClean="0"/>
              <a:t>With</a:t>
            </a:r>
          </a:p>
          <a:p>
            <a:pPr algn="ctr"/>
            <a:r>
              <a:rPr lang="en-AU" dirty="0" smtClean="0"/>
              <a:t>$1.7M</a:t>
            </a:r>
            <a:endParaRPr lang="en-AU" dirty="0" smtClean="0"/>
          </a:p>
          <a:p>
            <a:pPr algn="ctr"/>
            <a:endParaRPr lang="en-AU" dirty="0" smtClean="0"/>
          </a:p>
        </p:txBody>
      </p:sp>
      <p:sp>
        <p:nvSpPr>
          <p:cNvPr id="9" name="Flowchart: Magnetic Disk 8"/>
          <p:cNvSpPr/>
          <p:nvPr/>
        </p:nvSpPr>
        <p:spPr>
          <a:xfrm>
            <a:off x="5364088" y="1700808"/>
            <a:ext cx="1543050" cy="40386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Accumulation Account of the Member</a:t>
            </a:r>
          </a:p>
          <a:p>
            <a:pPr algn="ctr"/>
            <a:endParaRPr lang="en-AU" dirty="0" smtClean="0"/>
          </a:p>
          <a:p>
            <a:pPr algn="ctr"/>
            <a:endParaRPr lang="en-AU" dirty="0" smtClean="0"/>
          </a:p>
          <a:p>
            <a:pPr algn="ctr"/>
            <a:r>
              <a:rPr lang="en-AU" dirty="0" smtClean="0">
                <a:solidFill>
                  <a:schemeClr val="accent6"/>
                </a:solidFill>
              </a:rPr>
              <a:t>No Limit</a:t>
            </a:r>
          </a:p>
          <a:p>
            <a:pPr algn="ctr"/>
            <a:endParaRPr lang="en-AU" dirty="0" smtClean="0"/>
          </a:p>
          <a:p>
            <a:pPr algn="ctr"/>
            <a:r>
              <a:rPr lang="en-AU" dirty="0" smtClean="0"/>
              <a:t>Taxable &amp; Tax Free</a:t>
            </a:r>
          </a:p>
          <a:p>
            <a:pPr algn="ctr"/>
            <a:r>
              <a:rPr lang="en-AU" dirty="0" smtClean="0"/>
              <a:t>Components</a:t>
            </a:r>
            <a:endParaRPr lang="en-A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Audio</a:t>
            </a:r>
            <a:endParaRPr lang="en-AU" sz="2800" dirty="0"/>
          </a:p>
        </p:txBody>
      </p:sp>
      <p:pic>
        <p:nvPicPr>
          <p:cNvPr id="4" name="Content Placeholder 3" descr="go to webinar 2 (1).jpg"/>
          <p:cNvPicPr>
            <a:picLocks noGrp="1" noChangeAspect="1"/>
          </p:cNvPicPr>
          <p:nvPr>
            <p:ph idx="1"/>
          </p:nvPr>
        </p:nvPicPr>
        <p:blipFill>
          <a:blip r:embed="rId2" cstate="print"/>
          <a:stretch>
            <a:fillRect/>
          </a:stretch>
        </p:blipFill>
        <p:spPr>
          <a:xfrm>
            <a:off x="5600700" y="1905000"/>
            <a:ext cx="1598896" cy="4127500"/>
          </a:xfrm>
        </p:spPr>
      </p:pic>
      <p:sp>
        <p:nvSpPr>
          <p:cNvPr id="6" name="TextBox 5"/>
          <p:cNvSpPr txBox="1"/>
          <p:nvPr/>
        </p:nvSpPr>
        <p:spPr>
          <a:xfrm>
            <a:off x="1143000" y="2590800"/>
            <a:ext cx="3646063" cy="1477328"/>
          </a:xfrm>
          <a:prstGeom prst="rect">
            <a:avLst/>
          </a:prstGeom>
          <a:noFill/>
        </p:spPr>
        <p:txBody>
          <a:bodyPr wrap="none" rtlCol="0">
            <a:spAutoFit/>
          </a:bodyPr>
          <a:lstStyle/>
          <a:p>
            <a:r>
              <a:rPr lang="en-AU" dirty="0" smtClean="0"/>
              <a:t>If Computer sound is not audio able</a:t>
            </a:r>
          </a:p>
          <a:p>
            <a:endParaRPr lang="en-AU" dirty="0" smtClean="0"/>
          </a:p>
          <a:p>
            <a:pPr marL="342900" indent="-342900">
              <a:buFont typeface="+mj-lt"/>
              <a:buAutoNum type="arabicPeriod"/>
            </a:pPr>
            <a:r>
              <a:rPr lang="en-AU" dirty="0" smtClean="0"/>
              <a:t>Phone the number on your panel</a:t>
            </a:r>
          </a:p>
          <a:p>
            <a:pPr marL="342900" indent="-342900">
              <a:buFont typeface="+mj-lt"/>
              <a:buAutoNum type="arabicPeriod"/>
            </a:pPr>
            <a:r>
              <a:rPr lang="en-AU" dirty="0" smtClean="0"/>
              <a:t>Enter Access Code</a:t>
            </a:r>
          </a:p>
          <a:p>
            <a:endParaRPr lang="en-AU" dirty="0"/>
          </a:p>
        </p:txBody>
      </p:sp>
      <p:pic>
        <p:nvPicPr>
          <p:cNvPr id="7" name="Picture 6"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8" name="Picture 7"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80910" cy="751840"/>
          </a:xfrm>
        </p:spPr>
        <p:txBody>
          <a:bodyPr>
            <a:noAutofit/>
          </a:bodyPr>
          <a:lstStyle/>
          <a:p>
            <a:pPr algn="l"/>
            <a:r>
              <a:rPr lang="en-US" sz="2800" dirty="0" smtClean="0"/>
              <a:t>Section 295 -390 – Income from Assets used to meet </a:t>
            </a:r>
            <a:r>
              <a:rPr lang="en-US" sz="2800" dirty="0" smtClean="0"/>
              <a:t>current Pension Liabilities</a:t>
            </a:r>
            <a:endParaRPr lang="en-US" sz="2800" dirty="0"/>
          </a:p>
        </p:txBody>
      </p:sp>
      <p:sp>
        <p:nvSpPr>
          <p:cNvPr id="3" name="Content Placeholder 2"/>
          <p:cNvSpPr>
            <a:spLocks noGrp="1"/>
          </p:cNvSpPr>
          <p:nvPr>
            <p:ph idx="1"/>
          </p:nvPr>
        </p:nvSpPr>
        <p:spPr>
          <a:xfrm>
            <a:off x="800100" y="1371601"/>
            <a:ext cx="7486650" cy="4657979"/>
          </a:xfrm>
        </p:spPr>
        <p:txBody>
          <a:bodyPr>
            <a:normAutofit/>
          </a:bodyPr>
          <a:lstStyle/>
          <a:p>
            <a:pPr>
              <a:buNone/>
            </a:pPr>
            <a:endParaRPr lang="en-AU" dirty="0" smtClean="0"/>
          </a:p>
          <a:p>
            <a:pPr>
              <a:buNone/>
            </a:pPr>
            <a:endParaRPr lang="en-AU" dirty="0" smtClean="0"/>
          </a:p>
          <a:p>
            <a:pPr>
              <a:buNone/>
            </a:pPr>
            <a:endParaRPr lang="en-AU" dirty="0" smtClean="0"/>
          </a:p>
          <a:p>
            <a:pPr>
              <a:buNone/>
            </a:pPr>
            <a:endParaRPr lang="en-AU" b="1" dirty="0" smtClean="0"/>
          </a:p>
          <a:p>
            <a:pPr>
              <a:buNone/>
            </a:pPr>
            <a:endParaRPr lang="en-US" dirty="0"/>
          </a:p>
        </p:txBody>
      </p:sp>
      <p:sp>
        <p:nvSpPr>
          <p:cNvPr id="5" name="TextBox 4"/>
          <p:cNvSpPr txBox="1"/>
          <p:nvPr/>
        </p:nvSpPr>
        <p:spPr>
          <a:xfrm>
            <a:off x="323528" y="1268761"/>
            <a:ext cx="7690048" cy="4647426"/>
          </a:xfrm>
          <a:prstGeom prst="rect">
            <a:avLst/>
          </a:prstGeom>
          <a:noFill/>
        </p:spPr>
        <p:txBody>
          <a:bodyPr wrap="square" rtlCol="0">
            <a:spAutoFit/>
          </a:bodyPr>
          <a:lstStyle/>
          <a:p>
            <a:r>
              <a:rPr lang="en-AU" sz="2000" dirty="0" smtClean="0">
                <a:solidFill>
                  <a:srgbClr val="FF0000"/>
                </a:solidFill>
              </a:rPr>
              <a:t>A </a:t>
            </a:r>
            <a:r>
              <a:rPr lang="en-AU" sz="2000" dirty="0" smtClean="0">
                <a:solidFill>
                  <a:srgbClr val="FF0000"/>
                </a:solidFill>
              </a:rPr>
              <a:t>proportion </a:t>
            </a:r>
            <a:r>
              <a:rPr lang="en-AU" sz="2000" dirty="0" smtClean="0"/>
              <a:t>of the ordinary income and  statutory income of a</a:t>
            </a:r>
          </a:p>
          <a:p>
            <a:r>
              <a:rPr lang="en-AU" sz="2000" dirty="0" smtClean="0"/>
              <a:t> complying superannuation fund that would otherwise be assessable</a:t>
            </a:r>
          </a:p>
          <a:p>
            <a:r>
              <a:rPr lang="en-AU" sz="2000" dirty="0" smtClean="0"/>
              <a:t> income is exempt from income tax under this section.</a:t>
            </a:r>
          </a:p>
          <a:p>
            <a:endParaRPr lang="en-AU" sz="2000" dirty="0" smtClean="0"/>
          </a:p>
          <a:p>
            <a:r>
              <a:rPr lang="en-AU" sz="2000" u="sng" dirty="0" smtClean="0"/>
              <a:t>Average Value of Current Pension Liabilities</a:t>
            </a:r>
          </a:p>
          <a:p>
            <a:r>
              <a:rPr lang="en-AU" sz="2000" dirty="0" smtClean="0"/>
              <a:t>Average Value of Superannuation Liabilities</a:t>
            </a:r>
          </a:p>
          <a:p>
            <a:endParaRPr lang="en-AU" sz="2000" dirty="0" smtClean="0"/>
          </a:p>
          <a:p>
            <a:r>
              <a:rPr lang="en-AU" sz="2000" dirty="0" smtClean="0"/>
              <a:t>Law does not prescribe how “</a:t>
            </a:r>
            <a:r>
              <a:rPr lang="en-AU" sz="2000" b="1" dirty="0" smtClean="0">
                <a:solidFill>
                  <a:srgbClr val="FF0000"/>
                </a:solidFill>
              </a:rPr>
              <a:t>Average</a:t>
            </a:r>
            <a:r>
              <a:rPr lang="en-AU" sz="2000" dirty="0" smtClean="0"/>
              <a:t>” has to be calculated</a:t>
            </a:r>
          </a:p>
          <a:p>
            <a:r>
              <a:rPr lang="en-AU" sz="2000" dirty="0" smtClean="0"/>
              <a:t>Can be</a:t>
            </a:r>
          </a:p>
          <a:p>
            <a:pPr>
              <a:buFontTx/>
              <a:buChar char="-"/>
            </a:pPr>
            <a:r>
              <a:rPr lang="en-AU" sz="2000" dirty="0" smtClean="0"/>
              <a:t>Daily -  Monthly  -Quarterly</a:t>
            </a:r>
            <a:endParaRPr lang="en-AU" sz="2000" dirty="0" smtClean="0"/>
          </a:p>
          <a:p>
            <a:pPr>
              <a:buFontTx/>
              <a:buChar char="-"/>
            </a:pPr>
            <a:endParaRPr lang="en-AU" sz="2000" dirty="0" smtClean="0"/>
          </a:p>
          <a:p>
            <a:r>
              <a:rPr lang="en-AU" sz="2000" dirty="0" smtClean="0"/>
              <a:t>Subject to manipulation by Actuaries = </a:t>
            </a:r>
            <a:r>
              <a:rPr lang="en-AU" sz="2000" dirty="0" smtClean="0">
                <a:solidFill>
                  <a:srgbClr val="FF0000"/>
                </a:solidFill>
              </a:rPr>
              <a:t>proportions are different from each Actuary</a:t>
            </a:r>
          </a:p>
          <a:p>
            <a:pPr>
              <a:buFontTx/>
              <a:buChar char="-"/>
            </a:pPr>
            <a:endParaRPr lang="en-AU" dirty="0" smtClean="0"/>
          </a:p>
          <a:p>
            <a:r>
              <a:rPr lang="en-AU" dirty="0" smtClean="0"/>
              <a:t> </a:t>
            </a:r>
            <a:endParaRPr lang="en-AU" dirty="0"/>
          </a:p>
        </p:txBody>
      </p:sp>
      <p:pic>
        <p:nvPicPr>
          <p:cNvPr id="7" name="Picture 6"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8" name="Picture 7"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extLst>
      <p:ext uri="{BB962C8B-B14F-4D97-AF65-F5344CB8AC3E}">
        <p14:creationId xmlns="" xmlns:p14="http://schemas.microsoft.com/office/powerpoint/2010/main" val="3676793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904240"/>
          </a:xfrm>
        </p:spPr>
        <p:txBody>
          <a:bodyPr>
            <a:normAutofit/>
          </a:bodyPr>
          <a:lstStyle/>
          <a:p>
            <a:r>
              <a:rPr lang="en-AU" sz="2800" dirty="0" smtClean="0"/>
              <a:t>Are you talking to your clients ?</a:t>
            </a:r>
            <a:endParaRPr lang="en-AU" sz="2800" dirty="0"/>
          </a:p>
        </p:txBody>
      </p:sp>
      <p:pic>
        <p:nvPicPr>
          <p:cNvPr id="6" name="Content Placeholder 5" descr="archie_turnaround.jpg"/>
          <p:cNvPicPr>
            <a:picLocks noGrp="1" noChangeAspect="1"/>
          </p:cNvPicPr>
          <p:nvPr>
            <p:ph idx="1"/>
          </p:nvPr>
        </p:nvPicPr>
        <p:blipFill>
          <a:blip r:embed="rId2" cstate="print"/>
          <a:stretch>
            <a:fillRect/>
          </a:stretch>
        </p:blipFill>
        <p:spPr>
          <a:xfrm>
            <a:off x="5724128" y="1752600"/>
            <a:ext cx="3086497" cy="2818439"/>
          </a:xfrm>
        </p:spPr>
      </p:pic>
      <p:pic>
        <p:nvPicPr>
          <p:cNvPr id="65538" name="Picture 2" descr="C:\Users\Manoj\Pictures\Accountant-dream-meaning.jpg"/>
          <p:cNvPicPr>
            <a:picLocks noChangeAspect="1" noChangeArrowheads="1"/>
          </p:cNvPicPr>
          <p:nvPr/>
        </p:nvPicPr>
        <p:blipFill>
          <a:blip r:embed="rId3" cstate="print"/>
          <a:srcRect/>
          <a:stretch>
            <a:fillRect/>
          </a:stretch>
        </p:blipFill>
        <p:spPr bwMode="auto">
          <a:xfrm>
            <a:off x="1043266" y="1905000"/>
            <a:ext cx="2957233" cy="2748136"/>
          </a:xfrm>
          <a:prstGeom prst="rect">
            <a:avLst/>
          </a:prstGeom>
          <a:noFill/>
        </p:spPr>
      </p:pic>
      <p:sp>
        <p:nvSpPr>
          <p:cNvPr id="5" name="Right Arrow 4"/>
          <p:cNvSpPr/>
          <p:nvPr/>
        </p:nvSpPr>
        <p:spPr>
          <a:xfrm>
            <a:off x="4114800" y="2971800"/>
            <a:ext cx="74295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logo -trustdeed.png"/>
          <p:cNvPicPr>
            <a:picLocks noChangeAspect="1"/>
          </p:cNvPicPr>
          <p:nvPr/>
        </p:nvPicPr>
        <p:blipFill>
          <a:blip r:embed="rId4" cstate="print"/>
          <a:stretch>
            <a:fillRect/>
          </a:stretch>
        </p:blipFill>
        <p:spPr>
          <a:xfrm>
            <a:off x="0" y="6296025"/>
            <a:ext cx="2786063" cy="561975"/>
          </a:xfrm>
          <a:prstGeom prst="rect">
            <a:avLst/>
          </a:prstGeom>
        </p:spPr>
      </p:pic>
      <p:pic>
        <p:nvPicPr>
          <p:cNvPr id="8" name="Picture 7" descr="Logo online smsf audit gif file.gif"/>
          <p:cNvPicPr>
            <a:picLocks noChangeAspect="1"/>
          </p:cNvPicPr>
          <p:nvPr/>
        </p:nvPicPr>
        <p:blipFill>
          <a:blip r:embed="rId5"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132320" cy="828040"/>
          </a:xfrm>
        </p:spPr>
        <p:txBody>
          <a:bodyPr>
            <a:normAutofit/>
          </a:bodyPr>
          <a:lstStyle/>
          <a:p>
            <a:pPr algn="l"/>
            <a:r>
              <a:rPr lang="en-AU" sz="2800" dirty="0" smtClean="0"/>
              <a:t>Each client needs are unique	</a:t>
            </a:r>
            <a:endParaRPr lang="en-AU" sz="2800" dirty="0"/>
          </a:p>
        </p:txBody>
      </p:sp>
      <p:sp>
        <p:nvSpPr>
          <p:cNvPr id="3" name="Content Placeholder 2"/>
          <p:cNvSpPr>
            <a:spLocks noGrp="1"/>
          </p:cNvSpPr>
          <p:nvPr>
            <p:ph idx="1"/>
          </p:nvPr>
        </p:nvSpPr>
        <p:spPr>
          <a:xfrm>
            <a:off x="899592" y="1268760"/>
            <a:ext cx="7132320" cy="4127627"/>
          </a:xfrm>
        </p:spPr>
        <p:txBody>
          <a:bodyPr>
            <a:normAutofit fontScale="62500" lnSpcReduction="20000"/>
          </a:bodyPr>
          <a:lstStyle/>
          <a:p>
            <a:pPr marL="502920" indent="-457200">
              <a:spcBef>
                <a:spcPts val="1200"/>
              </a:spcBef>
              <a:buFont typeface="+mj-lt"/>
              <a:buAutoNum type="arabicPeriod"/>
            </a:pPr>
            <a:r>
              <a:rPr lang="en-AU" dirty="0" smtClean="0">
                <a:solidFill>
                  <a:srgbClr val="FF0000"/>
                </a:solidFill>
              </a:rPr>
              <a:t>What does the client want ? </a:t>
            </a:r>
            <a:r>
              <a:rPr lang="en-AU" dirty="0" smtClean="0"/>
              <a:t>– no two clients are the same</a:t>
            </a:r>
          </a:p>
          <a:p>
            <a:pPr marL="502920" indent="-457200">
              <a:spcBef>
                <a:spcPts val="1200"/>
              </a:spcBef>
              <a:buFont typeface="+mj-lt"/>
              <a:buAutoNum type="arabicPeriod"/>
            </a:pPr>
            <a:r>
              <a:rPr lang="en-AU" dirty="0" smtClean="0"/>
              <a:t>What are the </a:t>
            </a:r>
            <a:r>
              <a:rPr lang="en-AU" dirty="0" smtClean="0">
                <a:solidFill>
                  <a:srgbClr val="FF0000"/>
                </a:solidFill>
              </a:rPr>
              <a:t>taxable / tax free components </a:t>
            </a:r>
            <a:r>
              <a:rPr lang="en-AU" dirty="0" smtClean="0"/>
              <a:t>of each pension?</a:t>
            </a:r>
          </a:p>
          <a:p>
            <a:pPr marL="502920" indent="-457200">
              <a:spcBef>
                <a:spcPts val="1200"/>
              </a:spcBef>
              <a:buFont typeface="+mj-lt"/>
              <a:buAutoNum type="arabicPeriod"/>
            </a:pPr>
            <a:r>
              <a:rPr lang="en-AU" dirty="0" smtClean="0">
                <a:solidFill>
                  <a:srgbClr val="FF0000"/>
                </a:solidFill>
              </a:rPr>
              <a:t>Are there any Dependents </a:t>
            </a:r>
            <a:r>
              <a:rPr lang="en-AU" dirty="0" smtClean="0"/>
              <a:t>who can be reversionary beneficiaries?</a:t>
            </a:r>
          </a:p>
          <a:p>
            <a:pPr marL="502920" indent="-457200">
              <a:spcBef>
                <a:spcPts val="1200"/>
              </a:spcBef>
              <a:buFont typeface="+mj-lt"/>
              <a:buAutoNum type="arabicPeriod"/>
            </a:pPr>
            <a:r>
              <a:rPr lang="en-AU" dirty="0" smtClean="0"/>
              <a:t>Can they </a:t>
            </a:r>
            <a:r>
              <a:rPr lang="en-AU" dirty="0" smtClean="0">
                <a:solidFill>
                  <a:srgbClr val="FF0000"/>
                </a:solidFill>
              </a:rPr>
              <a:t>re-contribute post 30</a:t>
            </a:r>
            <a:r>
              <a:rPr lang="en-AU" baseline="30000" dirty="0" smtClean="0">
                <a:solidFill>
                  <a:srgbClr val="FF0000"/>
                </a:solidFill>
              </a:rPr>
              <a:t>th</a:t>
            </a:r>
            <a:r>
              <a:rPr lang="en-AU" dirty="0" smtClean="0">
                <a:solidFill>
                  <a:srgbClr val="FF0000"/>
                </a:solidFill>
              </a:rPr>
              <a:t> June </a:t>
            </a:r>
            <a:r>
              <a:rPr lang="en-AU" dirty="0" smtClean="0">
                <a:solidFill>
                  <a:srgbClr val="FF0000"/>
                </a:solidFill>
              </a:rPr>
              <a:t>2022</a:t>
            </a:r>
            <a:r>
              <a:rPr lang="en-AU" dirty="0" smtClean="0"/>
              <a:t> </a:t>
            </a:r>
            <a:r>
              <a:rPr lang="en-AU" dirty="0" smtClean="0"/>
              <a:t>– Has bring forward rule been triggered in the previous two years?</a:t>
            </a:r>
          </a:p>
          <a:p>
            <a:pPr marL="502920" indent="-457200">
              <a:spcBef>
                <a:spcPts val="1200"/>
              </a:spcBef>
              <a:buFont typeface="+mj-lt"/>
              <a:buAutoNum type="arabicPeriod"/>
            </a:pPr>
            <a:r>
              <a:rPr lang="en-AU" dirty="0" smtClean="0"/>
              <a:t>After first one’s death – </a:t>
            </a:r>
            <a:r>
              <a:rPr lang="en-AU" dirty="0" smtClean="0">
                <a:solidFill>
                  <a:srgbClr val="FF0000"/>
                </a:solidFill>
              </a:rPr>
              <a:t>does the survivor wants to retain money in super</a:t>
            </a:r>
            <a:r>
              <a:rPr lang="en-AU" dirty="0" smtClean="0"/>
              <a:t> or withdraw?</a:t>
            </a:r>
          </a:p>
          <a:p>
            <a:pPr marL="502920" indent="-457200">
              <a:spcBef>
                <a:spcPts val="1200"/>
              </a:spcBef>
              <a:buFont typeface="+mj-lt"/>
              <a:buAutoNum type="arabicPeriod"/>
            </a:pPr>
            <a:r>
              <a:rPr lang="en-AU" dirty="0" smtClean="0"/>
              <a:t>Does the </a:t>
            </a:r>
            <a:r>
              <a:rPr lang="en-AU" dirty="0" smtClean="0">
                <a:solidFill>
                  <a:srgbClr val="FF0000"/>
                </a:solidFill>
              </a:rPr>
              <a:t>fund own Properties </a:t>
            </a:r>
            <a:r>
              <a:rPr lang="en-AU" dirty="0" smtClean="0"/>
              <a:t>in the fund (Lumpy Assets)?</a:t>
            </a:r>
          </a:p>
          <a:p>
            <a:pPr marL="502920" indent="-457200">
              <a:spcBef>
                <a:spcPts val="1200"/>
              </a:spcBef>
              <a:buFont typeface="+mj-lt"/>
              <a:buAutoNum type="arabicPeriod"/>
            </a:pPr>
            <a:r>
              <a:rPr lang="en-AU" dirty="0" smtClean="0">
                <a:solidFill>
                  <a:srgbClr val="FF0000"/>
                </a:solidFill>
              </a:rPr>
              <a:t>Are there Loans (LRBA’s) in the fund </a:t>
            </a:r>
            <a:r>
              <a:rPr lang="en-AU" dirty="0" smtClean="0"/>
              <a:t>which may have to be paid out?</a:t>
            </a:r>
          </a:p>
          <a:p>
            <a:pPr marL="502920" indent="-457200">
              <a:spcBef>
                <a:spcPts val="1200"/>
              </a:spcBef>
              <a:buFont typeface="+mj-lt"/>
              <a:buAutoNum type="arabicPeriod"/>
            </a:pPr>
            <a:r>
              <a:rPr lang="en-AU" dirty="0" smtClean="0"/>
              <a:t>Has the </a:t>
            </a:r>
            <a:r>
              <a:rPr lang="en-AU" dirty="0" smtClean="0">
                <a:solidFill>
                  <a:srgbClr val="FF0000"/>
                </a:solidFill>
              </a:rPr>
              <a:t>fund invested in Private companies or Pre- 99 Trusts? </a:t>
            </a:r>
          </a:p>
          <a:p>
            <a:endParaRPr lang="en-AU" dirty="0"/>
          </a:p>
        </p:txBody>
      </p:sp>
      <p:pic>
        <p:nvPicPr>
          <p:cNvPr id="4" name="Picture 3"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5" name="Picture 4"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1233424"/>
          </a:xfrm>
        </p:spPr>
        <p:txBody>
          <a:bodyPr>
            <a:normAutofit/>
          </a:bodyPr>
          <a:lstStyle/>
          <a:p>
            <a:pPr algn="l">
              <a:lnSpc>
                <a:spcPct val="120000"/>
              </a:lnSpc>
              <a:spcBef>
                <a:spcPts val="0"/>
              </a:spcBef>
            </a:pPr>
            <a:r>
              <a:rPr lang="en-AU" sz="2800" dirty="0" smtClean="0"/>
              <a:t>Are </a:t>
            </a:r>
            <a:r>
              <a:rPr lang="en-AU" sz="2800" dirty="0" smtClean="0"/>
              <a:t>you Talking to your clients</a:t>
            </a:r>
            <a:r>
              <a:rPr lang="en-AU" sz="2800" dirty="0" smtClean="0"/>
              <a:t>?</a:t>
            </a:r>
            <a:endParaRPr lang="en-AU" sz="2800" dirty="0"/>
          </a:p>
        </p:txBody>
      </p:sp>
      <p:sp>
        <p:nvSpPr>
          <p:cNvPr id="3" name="Content Placeholder 2"/>
          <p:cNvSpPr>
            <a:spLocks noGrp="1"/>
          </p:cNvSpPr>
          <p:nvPr>
            <p:ph idx="1"/>
          </p:nvPr>
        </p:nvSpPr>
        <p:spPr>
          <a:xfrm>
            <a:off x="395536" y="1772816"/>
            <a:ext cx="8229600" cy="4525963"/>
          </a:xfrm>
        </p:spPr>
        <p:txBody>
          <a:bodyPr>
            <a:normAutofit/>
          </a:bodyPr>
          <a:lstStyle/>
          <a:p>
            <a:pPr>
              <a:spcBef>
                <a:spcPts val="1200"/>
              </a:spcBef>
            </a:pPr>
            <a:r>
              <a:rPr lang="en-AU" sz="2000" dirty="0" smtClean="0"/>
              <a:t>Large SMSF’s will pay tax as </a:t>
            </a:r>
            <a:r>
              <a:rPr lang="en-AU" sz="2000" dirty="0" smtClean="0">
                <a:solidFill>
                  <a:srgbClr val="FF0000"/>
                </a:solidFill>
              </a:rPr>
              <a:t>some money will be in Accumulation Phase or Client wealth may exit superannuation system </a:t>
            </a:r>
            <a:r>
              <a:rPr lang="en-AU" sz="2000" dirty="0" smtClean="0">
                <a:solidFill>
                  <a:srgbClr val="FF0000"/>
                </a:solidFill>
              </a:rPr>
              <a:t>sooner or later</a:t>
            </a:r>
            <a:endParaRPr lang="en-AU" sz="2000" dirty="0" smtClean="0">
              <a:solidFill>
                <a:srgbClr val="FF0000"/>
              </a:solidFill>
            </a:endParaRPr>
          </a:p>
          <a:p>
            <a:pPr>
              <a:spcBef>
                <a:spcPts val="1200"/>
              </a:spcBef>
            </a:pPr>
            <a:r>
              <a:rPr lang="en-AU" sz="2000" dirty="0" smtClean="0">
                <a:solidFill>
                  <a:srgbClr val="FF0000"/>
                </a:solidFill>
              </a:rPr>
              <a:t>Increase activity in Discretionary Trusts </a:t>
            </a:r>
            <a:r>
              <a:rPr lang="en-AU" sz="2000" dirty="0" smtClean="0"/>
              <a:t>and other tax structures like companies structures</a:t>
            </a:r>
          </a:p>
          <a:p>
            <a:pPr>
              <a:spcBef>
                <a:spcPts val="1200"/>
              </a:spcBef>
            </a:pPr>
            <a:r>
              <a:rPr lang="en-AU" sz="2000" dirty="0" smtClean="0">
                <a:solidFill>
                  <a:srgbClr val="FF0000"/>
                </a:solidFill>
              </a:rPr>
              <a:t>Re-contribution Strategy may not be possible </a:t>
            </a:r>
            <a:r>
              <a:rPr lang="en-AU" sz="2000" dirty="0" smtClean="0"/>
              <a:t>because Total Superannuation Balance will restrict the amount which can be contributed in Super</a:t>
            </a:r>
          </a:p>
          <a:p>
            <a:pPr>
              <a:spcBef>
                <a:spcPts val="1200"/>
              </a:spcBef>
            </a:pPr>
            <a:r>
              <a:rPr lang="en-AU" sz="2000" dirty="0" smtClean="0">
                <a:solidFill>
                  <a:srgbClr val="FF0000"/>
                </a:solidFill>
              </a:rPr>
              <a:t>Higher tax will be paid by non-dependents on death </a:t>
            </a:r>
            <a:r>
              <a:rPr lang="en-AU" sz="2000" dirty="0" smtClean="0"/>
              <a:t>of parents because </a:t>
            </a:r>
          </a:p>
          <a:p>
            <a:pPr lvl="1">
              <a:spcBef>
                <a:spcPts val="1200"/>
              </a:spcBef>
            </a:pPr>
            <a:r>
              <a:rPr lang="en-AU" sz="2000" dirty="0" smtClean="0"/>
              <a:t>Not all assets will be supporting a “tax-free component” pension</a:t>
            </a:r>
          </a:p>
          <a:p>
            <a:pPr lvl="1">
              <a:spcBef>
                <a:spcPts val="1200"/>
              </a:spcBef>
            </a:pPr>
            <a:r>
              <a:rPr lang="en-AU" sz="2000" dirty="0" smtClean="0"/>
              <a:t>Higher “taxable component” in Death Benefit Lump Sum payments</a:t>
            </a:r>
          </a:p>
        </p:txBody>
      </p:sp>
      <p:pic>
        <p:nvPicPr>
          <p:cNvPr id="4" name="Picture 3"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5" name="Picture 4"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Mental </a:t>
            </a:r>
            <a:r>
              <a:rPr lang="en-AU" sz="2800" dirty="0" smtClean="0"/>
              <a:t>Capacity</a:t>
            </a: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Can make decisions only if Mentally capable </a:t>
            </a:r>
            <a:r>
              <a:rPr lang="en-AU" sz="2000" dirty="0" smtClean="0"/>
              <a:t>= Financial Power of Attorney</a:t>
            </a:r>
          </a:p>
          <a:p>
            <a:r>
              <a:rPr lang="en-AU" sz="2000" dirty="0" smtClean="0"/>
              <a:t>If Mental Capacity is Lost</a:t>
            </a:r>
          </a:p>
          <a:p>
            <a:pPr lvl="1"/>
            <a:r>
              <a:rPr lang="en-AU" sz="2000" dirty="0" smtClean="0"/>
              <a:t>Application in the guardianship tribunal</a:t>
            </a:r>
          </a:p>
          <a:p>
            <a:pPr lvl="1"/>
            <a:r>
              <a:rPr lang="en-AU" sz="2000" dirty="0" smtClean="0"/>
              <a:t>Legal </a:t>
            </a:r>
            <a:r>
              <a:rPr lang="en-AU" sz="2000" dirty="0" smtClean="0"/>
              <a:t>Costs</a:t>
            </a:r>
          </a:p>
          <a:p>
            <a:pPr lvl="1"/>
            <a:endParaRPr lang="en-AU" sz="2000" dirty="0" smtClean="0"/>
          </a:p>
          <a:p>
            <a:r>
              <a:rPr lang="en-AU" sz="2000" b="1" dirty="0" smtClean="0">
                <a:solidFill>
                  <a:srgbClr val="FF0000"/>
                </a:solidFill>
              </a:rPr>
              <a:t>Some Hard Wire clauses in the SMSF deed </a:t>
            </a:r>
            <a:r>
              <a:rPr lang="en-AU" sz="2000" dirty="0" smtClean="0"/>
              <a:t>for early withdrawal</a:t>
            </a:r>
          </a:p>
          <a:p>
            <a:pPr lvl="1"/>
            <a:r>
              <a:rPr lang="en-AU" sz="2000" dirty="0" smtClean="0"/>
              <a:t>Terminal illness </a:t>
            </a:r>
          </a:p>
          <a:p>
            <a:pPr lvl="1"/>
            <a:r>
              <a:rPr lang="en-AU" sz="2000" dirty="0" smtClean="0"/>
              <a:t>Entering nursing Home </a:t>
            </a:r>
          </a:p>
          <a:p>
            <a:pPr lvl="1"/>
            <a:r>
              <a:rPr lang="en-AU" sz="2000" dirty="0" smtClean="0"/>
              <a:t>Doctors decision based on Mental Health</a:t>
            </a:r>
            <a:endParaRPr lang="en-AU" sz="2000" dirty="0"/>
          </a:p>
        </p:txBody>
      </p:sp>
      <p:pic>
        <p:nvPicPr>
          <p:cNvPr id="4" name="Picture 3" descr="GettyImages-116379055.jpg"/>
          <p:cNvPicPr>
            <a:picLocks noChangeAspect="1"/>
          </p:cNvPicPr>
          <p:nvPr/>
        </p:nvPicPr>
        <p:blipFill>
          <a:blip r:embed="rId2" cstate="print"/>
          <a:stretch>
            <a:fillRect/>
          </a:stretch>
        </p:blipFill>
        <p:spPr>
          <a:xfrm>
            <a:off x="6805422" y="4495800"/>
            <a:ext cx="2338578" cy="2078736"/>
          </a:xfrm>
          <a:prstGeom prst="rect">
            <a:avLst/>
          </a:prstGeom>
        </p:spPr>
      </p:pic>
      <p:pic>
        <p:nvPicPr>
          <p:cNvPr id="5" name="Picture 4" descr="logo -trustdeed.png"/>
          <p:cNvPicPr>
            <a:picLocks noChangeAspect="1"/>
          </p:cNvPicPr>
          <p:nvPr/>
        </p:nvPicPr>
        <p:blipFill>
          <a:blip r:embed="rId3" cstate="print"/>
          <a:stretch>
            <a:fillRect/>
          </a:stretch>
        </p:blipFill>
        <p:spPr>
          <a:xfrm>
            <a:off x="285750" y="5791201"/>
            <a:ext cx="2786063" cy="561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Are you talking to your clients?</a:t>
            </a:r>
            <a:br>
              <a:rPr lang="en-AU" sz="2800" dirty="0" smtClean="0"/>
            </a:br>
            <a:endParaRPr lang="en-AU" sz="2800" dirty="0"/>
          </a:p>
        </p:txBody>
      </p:sp>
      <p:sp>
        <p:nvSpPr>
          <p:cNvPr id="3" name="Content Placeholder 2"/>
          <p:cNvSpPr>
            <a:spLocks noGrp="1"/>
          </p:cNvSpPr>
          <p:nvPr>
            <p:ph idx="1"/>
          </p:nvPr>
        </p:nvSpPr>
        <p:spPr/>
        <p:txBody>
          <a:bodyPr>
            <a:normAutofit/>
          </a:bodyPr>
          <a:lstStyle/>
          <a:p>
            <a:pPr>
              <a:buNone/>
            </a:pPr>
            <a:r>
              <a:rPr lang="en-AU" sz="2000" b="1" dirty="0" smtClean="0">
                <a:solidFill>
                  <a:srgbClr val="FF0000"/>
                </a:solidFill>
              </a:rPr>
              <a:t>Withdrawal from Superannuation </a:t>
            </a:r>
            <a:r>
              <a:rPr lang="en-AU" sz="2000" b="1" dirty="0" smtClean="0">
                <a:solidFill>
                  <a:srgbClr val="FF0000"/>
                </a:solidFill>
              </a:rPr>
              <a:t>System</a:t>
            </a:r>
            <a:endParaRPr lang="en-AU" sz="2000" b="1" dirty="0" smtClean="0">
              <a:solidFill>
                <a:srgbClr val="FF0000"/>
              </a:solidFill>
            </a:endParaRPr>
          </a:p>
          <a:p>
            <a:r>
              <a:rPr lang="en-AU" sz="2000" dirty="0" smtClean="0"/>
              <a:t>Survivor of Couple – Single member fund has only Adult Children</a:t>
            </a:r>
          </a:p>
          <a:p>
            <a:r>
              <a:rPr lang="en-AU" sz="2000" dirty="0" smtClean="0"/>
              <a:t>Lumpy Assets in the fund – High Taxable component</a:t>
            </a:r>
          </a:p>
          <a:p>
            <a:endParaRPr lang="en-AU" sz="2000" dirty="0" smtClean="0"/>
          </a:p>
          <a:p>
            <a:r>
              <a:rPr lang="en-AU" sz="2000" b="1" dirty="0" smtClean="0">
                <a:solidFill>
                  <a:srgbClr val="FF0000"/>
                </a:solidFill>
              </a:rPr>
              <a:t>Income outside of Super can also be tax free </a:t>
            </a:r>
            <a:r>
              <a:rPr lang="en-AU" sz="2000" dirty="0" smtClean="0"/>
              <a:t>– Say up to $40K per year</a:t>
            </a:r>
          </a:p>
          <a:p>
            <a:pPr lvl="1"/>
            <a:r>
              <a:rPr lang="en-AU" sz="2000" dirty="0" smtClean="0"/>
              <a:t>Discretionary Trust also offers asset protection</a:t>
            </a:r>
          </a:p>
          <a:p>
            <a:pPr lvl="1"/>
            <a:r>
              <a:rPr lang="en-AU" sz="2000" dirty="0" smtClean="0"/>
              <a:t>Insurance Bond – Tax Free after 10 Years</a:t>
            </a:r>
          </a:p>
          <a:p>
            <a:pPr lvl="1"/>
            <a:r>
              <a:rPr lang="en-AU" sz="2000" b="1" dirty="0" smtClean="0">
                <a:solidFill>
                  <a:srgbClr val="FF0000"/>
                </a:solidFill>
              </a:rPr>
              <a:t>Just spend the money</a:t>
            </a:r>
            <a:endParaRPr lang="en-AU" sz="2000" b="1" dirty="0">
              <a:solidFill>
                <a:srgbClr val="FF0000"/>
              </a:solidFill>
            </a:endParaRPr>
          </a:p>
        </p:txBody>
      </p:sp>
      <p:pic>
        <p:nvPicPr>
          <p:cNvPr id="5" name="Picture 4" descr="GettyImages-116379055.jpg"/>
          <p:cNvPicPr>
            <a:picLocks noChangeAspect="1"/>
          </p:cNvPicPr>
          <p:nvPr/>
        </p:nvPicPr>
        <p:blipFill>
          <a:blip r:embed="rId2" cstate="print"/>
          <a:stretch>
            <a:fillRect/>
          </a:stretch>
        </p:blipFill>
        <p:spPr>
          <a:xfrm>
            <a:off x="6805422" y="4495800"/>
            <a:ext cx="2338578" cy="2078736"/>
          </a:xfrm>
          <a:prstGeom prst="rect">
            <a:avLst/>
          </a:prstGeom>
        </p:spPr>
      </p:pic>
      <p:pic>
        <p:nvPicPr>
          <p:cNvPr id="6" name="Picture 5" descr="logo -trustdeed.png"/>
          <p:cNvPicPr>
            <a:picLocks noChangeAspect="1"/>
          </p:cNvPicPr>
          <p:nvPr/>
        </p:nvPicPr>
        <p:blipFill>
          <a:blip r:embed="rId3" cstate="print"/>
          <a:stretch>
            <a:fillRect/>
          </a:stretch>
        </p:blipFill>
        <p:spPr>
          <a:xfrm>
            <a:off x="285750" y="5791201"/>
            <a:ext cx="2786063" cy="561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pPr algn="l"/>
            <a:r>
              <a:rPr lang="en-AU" sz="2800" dirty="0" smtClean="0"/>
              <a:t>Are you talking to your Clients?</a:t>
            </a:r>
            <a:br>
              <a:rPr lang="en-AU" sz="2800" dirty="0" smtClean="0"/>
            </a:br>
            <a:r>
              <a:rPr lang="en-AU" sz="2800" dirty="0" smtClean="0"/>
              <a:t>Accumulation Account increases taxable component</a:t>
            </a:r>
            <a:endParaRPr lang="en-AU" sz="2800" dirty="0"/>
          </a:p>
        </p:txBody>
      </p:sp>
      <p:sp>
        <p:nvSpPr>
          <p:cNvPr id="3" name="Content Placeholder 2"/>
          <p:cNvSpPr>
            <a:spLocks noGrp="1"/>
          </p:cNvSpPr>
          <p:nvPr>
            <p:ph idx="1"/>
          </p:nvPr>
        </p:nvSpPr>
        <p:spPr>
          <a:xfrm>
            <a:off x="467544" y="1484784"/>
            <a:ext cx="7132320" cy="3429001"/>
          </a:xfrm>
        </p:spPr>
        <p:txBody>
          <a:bodyPr>
            <a:normAutofit fontScale="62500" lnSpcReduction="20000"/>
          </a:bodyPr>
          <a:lstStyle/>
          <a:p>
            <a:pPr marL="0" lvl="1" indent="0">
              <a:buNone/>
            </a:pPr>
            <a:r>
              <a:rPr lang="en-AU" b="1" dirty="0" smtClean="0">
                <a:solidFill>
                  <a:srgbClr val="FF0000"/>
                </a:solidFill>
              </a:rPr>
              <a:t>6 Member funds SMSF </a:t>
            </a:r>
            <a:r>
              <a:rPr lang="en-AU" b="1" dirty="0" smtClean="0">
                <a:solidFill>
                  <a:srgbClr val="FF0000"/>
                </a:solidFill>
              </a:rPr>
              <a:t>for </a:t>
            </a:r>
            <a:r>
              <a:rPr lang="en-AU" b="1" dirty="0" smtClean="0">
                <a:solidFill>
                  <a:srgbClr val="FF0000"/>
                </a:solidFill>
              </a:rPr>
              <a:t>Adult Kids</a:t>
            </a:r>
            <a:endParaRPr lang="en-AU" b="1" dirty="0" smtClean="0">
              <a:solidFill>
                <a:srgbClr val="FF0000"/>
              </a:solidFill>
            </a:endParaRPr>
          </a:p>
          <a:p>
            <a:pPr marL="0" lvl="1" indent="0">
              <a:buNone/>
            </a:pPr>
            <a:endParaRPr lang="en-AU" b="1" dirty="0" smtClean="0"/>
          </a:p>
          <a:p>
            <a:pPr marL="0" lvl="1" indent="0">
              <a:buNone/>
            </a:pPr>
            <a:r>
              <a:rPr lang="en-AU" b="1" dirty="0" smtClean="0"/>
              <a:t>Example</a:t>
            </a:r>
            <a:r>
              <a:rPr lang="en-AU" dirty="0" smtClean="0"/>
              <a:t>:  Fund Balance $5M – husband and wife – Pension $</a:t>
            </a:r>
            <a:r>
              <a:rPr lang="en-AU" dirty="0" smtClean="0"/>
              <a:t>3.4M </a:t>
            </a:r>
            <a:r>
              <a:rPr lang="en-AU" dirty="0" smtClean="0"/>
              <a:t>– withdraw $</a:t>
            </a:r>
            <a:r>
              <a:rPr lang="en-AU" dirty="0" smtClean="0"/>
              <a:t>1.6M</a:t>
            </a:r>
          </a:p>
          <a:p>
            <a:pPr marL="0" lvl="1" indent="0">
              <a:buNone/>
            </a:pPr>
            <a:endParaRPr lang="en-AU" dirty="0" smtClean="0"/>
          </a:p>
          <a:p>
            <a:pPr marL="342900" lvl="1" indent="-342900">
              <a:buFont typeface="+mj-lt"/>
              <a:buAutoNum type="arabicPeriod"/>
            </a:pPr>
            <a:r>
              <a:rPr lang="en-AU" dirty="0" smtClean="0"/>
              <a:t>Invest </a:t>
            </a:r>
            <a:r>
              <a:rPr lang="en-AU" dirty="0" smtClean="0"/>
              <a:t>$280K </a:t>
            </a:r>
            <a:r>
              <a:rPr lang="en-AU" dirty="0" smtClean="0"/>
              <a:t>outside SMSF</a:t>
            </a:r>
          </a:p>
          <a:p>
            <a:pPr marL="342900" lvl="1" indent="-342900">
              <a:buFont typeface="+mj-lt"/>
              <a:buAutoNum type="arabicPeriod"/>
            </a:pPr>
            <a:r>
              <a:rPr lang="en-AU" dirty="0" smtClean="0"/>
              <a:t>$330K X 4 = $1.32M </a:t>
            </a:r>
            <a:r>
              <a:rPr lang="en-AU" dirty="0" smtClean="0"/>
              <a:t>– two kids both are married </a:t>
            </a:r>
          </a:p>
          <a:p>
            <a:pPr marL="342900" lvl="1" indent="-342900">
              <a:buFont typeface="+mj-lt"/>
              <a:buAutoNum type="arabicPeriod"/>
            </a:pPr>
            <a:r>
              <a:rPr lang="en-AU" dirty="0" smtClean="0"/>
              <a:t>Set up 2 new funds</a:t>
            </a:r>
          </a:p>
          <a:p>
            <a:pPr marL="342900" lvl="1" indent="-342900">
              <a:buFont typeface="+mj-lt"/>
              <a:buAutoNum type="arabicPeriod"/>
            </a:pPr>
            <a:r>
              <a:rPr lang="en-AU" dirty="0" smtClean="0"/>
              <a:t>Contribute $</a:t>
            </a:r>
            <a:r>
              <a:rPr lang="en-AU" dirty="0" smtClean="0"/>
              <a:t>330K </a:t>
            </a:r>
            <a:r>
              <a:rPr lang="en-AU" dirty="0" smtClean="0"/>
              <a:t>for each couple as non-concessional contribution </a:t>
            </a:r>
          </a:p>
          <a:p>
            <a:pPr marL="342900" lvl="1" indent="-342900">
              <a:buFont typeface="+mj-lt"/>
              <a:buAutoNum type="arabicPeriod"/>
            </a:pPr>
            <a:r>
              <a:rPr lang="en-AU" dirty="0" smtClean="0"/>
              <a:t>Since you are also members (Total 4 members in each fund) – you can control the fund </a:t>
            </a:r>
            <a:r>
              <a:rPr lang="en-AU" dirty="0" smtClean="0"/>
              <a:t>for your Children </a:t>
            </a:r>
            <a:endParaRPr lang="en-AU" dirty="0" smtClean="0"/>
          </a:p>
          <a:p>
            <a:endParaRPr lang="en-AU" dirty="0"/>
          </a:p>
        </p:txBody>
      </p:sp>
      <p:sp>
        <p:nvSpPr>
          <p:cNvPr id="4" name="Oval 3"/>
          <p:cNvSpPr/>
          <p:nvPr/>
        </p:nvSpPr>
        <p:spPr>
          <a:xfrm>
            <a:off x="395536" y="5085184"/>
            <a:ext cx="1629866"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100% </a:t>
            </a:r>
          </a:p>
          <a:p>
            <a:pPr algn="ctr"/>
            <a:r>
              <a:rPr lang="en-AU" dirty="0" smtClean="0"/>
              <a:t>$5M </a:t>
            </a:r>
          </a:p>
          <a:p>
            <a:pPr algn="ctr"/>
            <a:r>
              <a:rPr lang="en-AU" dirty="0" smtClean="0"/>
              <a:t>SMSF </a:t>
            </a:r>
            <a:endParaRPr lang="en-AU" dirty="0"/>
          </a:p>
        </p:txBody>
      </p:sp>
      <p:sp>
        <p:nvSpPr>
          <p:cNvPr id="6" name="Oval 5"/>
          <p:cNvSpPr/>
          <p:nvPr/>
        </p:nvSpPr>
        <p:spPr>
          <a:xfrm>
            <a:off x="4788024" y="4725144"/>
            <a:ext cx="2952328" cy="2132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100% </a:t>
            </a:r>
            <a:r>
              <a:rPr lang="en-AU" dirty="0" smtClean="0"/>
              <a:t> $3.4M Pension Fund</a:t>
            </a:r>
          </a:p>
          <a:p>
            <a:pPr algn="ctr"/>
            <a:endParaRPr lang="en-AU" dirty="0" smtClean="0"/>
          </a:p>
          <a:p>
            <a:pPr algn="ctr"/>
            <a:r>
              <a:rPr lang="en-AU" dirty="0" smtClean="0"/>
              <a:t>4 Members with $330K Each Tax Free Component</a:t>
            </a:r>
            <a:endParaRPr lang="en-AU" dirty="0"/>
          </a:p>
        </p:txBody>
      </p:sp>
      <p:sp>
        <p:nvSpPr>
          <p:cNvPr id="7" name="Pentagon 6"/>
          <p:cNvSpPr/>
          <p:nvPr/>
        </p:nvSpPr>
        <p:spPr>
          <a:xfrm>
            <a:off x="2195736" y="5517232"/>
            <a:ext cx="1600200" cy="685800"/>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smtClean="0"/>
              <a:t>Post </a:t>
            </a:r>
          </a:p>
          <a:p>
            <a:pPr algn="ctr"/>
            <a:r>
              <a:rPr lang="en-AU" dirty="0" smtClean="0"/>
              <a:t>Strategy</a:t>
            </a:r>
            <a:endParaRPr lang="en-AU"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Questions Time</a:t>
            </a:r>
            <a:endParaRPr lang="en-AU" dirty="0"/>
          </a:p>
        </p:txBody>
      </p:sp>
      <p:sp>
        <p:nvSpPr>
          <p:cNvPr id="4" name="Content Placeholder 2"/>
          <p:cNvSpPr>
            <a:spLocks noGrp="1"/>
          </p:cNvSpPr>
          <p:nvPr>
            <p:ph idx="1"/>
          </p:nvPr>
        </p:nvSpPr>
        <p:spPr/>
        <p:txBody>
          <a:bodyPr/>
          <a:lstStyle/>
          <a:p>
            <a:pPr>
              <a:spcBef>
                <a:spcPts val="600"/>
              </a:spcBef>
              <a:buNone/>
            </a:pPr>
            <a:r>
              <a:rPr lang="en-AU" b="1" dirty="0" smtClean="0"/>
              <a:t>Manoj Abichandani </a:t>
            </a:r>
          </a:p>
          <a:p>
            <a:pPr>
              <a:spcBef>
                <a:spcPts val="600"/>
              </a:spcBef>
              <a:buNone/>
            </a:pPr>
            <a:r>
              <a:rPr lang="en-AU" dirty="0" smtClean="0"/>
              <a:t>B. Bus. (UTS), CTA, SMSF Specialist (UNSW)</a:t>
            </a:r>
          </a:p>
          <a:p>
            <a:pPr>
              <a:buNone/>
            </a:pPr>
            <a:endParaRPr lang="en-AU" dirty="0" smtClean="0"/>
          </a:p>
          <a:p>
            <a:pPr marL="0" indent="0">
              <a:buNone/>
            </a:pPr>
            <a:r>
              <a:rPr lang="en-AU" sz="1600" dirty="0" smtClean="0"/>
              <a:t>He has worked in a Specialist SMSF CPA Firm for 26 years advising over 600 funds on various aspects of SMSF.</a:t>
            </a:r>
          </a:p>
          <a:p>
            <a:pPr marL="0" indent="0">
              <a:buNone/>
            </a:pPr>
            <a:r>
              <a:rPr lang="en-AU" sz="1600" dirty="0" smtClean="0"/>
              <a:t>Currently he works as a SMSF Technical Director for Deed Dot Com Dot Au Pty Ltd as a trainer and helps the solicitor in updating their SMSF Trust Deed.</a:t>
            </a:r>
          </a:p>
          <a:p>
            <a:pPr marL="0" indent="0">
              <a:buNone/>
            </a:pPr>
            <a:r>
              <a:rPr lang="en-AU" sz="1600" dirty="0" smtClean="0"/>
              <a:t>He has written Australia’s first online SMSF Audit Software and where over 400 + SMSF Auditors initiated over SMSF 62,000 audits in the past year.    </a:t>
            </a:r>
            <a:endParaRPr lang="en-AU" sz="1600" dirty="0"/>
          </a:p>
        </p:txBody>
      </p:sp>
      <p:pic>
        <p:nvPicPr>
          <p:cNvPr id="5" name="Picture 4" descr="manoj 150 width.jpg"/>
          <p:cNvPicPr>
            <a:picLocks noChangeAspect="1"/>
          </p:cNvPicPr>
          <p:nvPr/>
        </p:nvPicPr>
        <p:blipFill>
          <a:blip r:embed="rId2" cstate="print"/>
          <a:stretch>
            <a:fillRect/>
          </a:stretch>
        </p:blipFill>
        <p:spPr>
          <a:xfrm>
            <a:off x="7308304" y="260648"/>
            <a:ext cx="1656184" cy="1866900"/>
          </a:xfrm>
          <a:prstGeom prst="rect">
            <a:avLst/>
          </a:prstGeom>
        </p:spPr>
      </p:pic>
      <p:pic>
        <p:nvPicPr>
          <p:cNvPr id="10" name="Picture 9" descr="logo -trustdeed.png"/>
          <p:cNvPicPr>
            <a:picLocks noChangeAspect="1"/>
          </p:cNvPicPr>
          <p:nvPr/>
        </p:nvPicPr>
        <p:blipFill>
          <a:blip r:embed="rId3" cstate="print"/>
          <a:stretch>
            <a:fillRect/>
          </a:stretch>
        </p:blipFill>
        <p:spPr>
          <a:xfrm>
            <a:off x="0" y="5373216"/>
            <a:ext cx="2786063" cy="561975"/>
          </a:xfrm>
          <a:prstGeom prst="rect">
            <a:avLst/>
          </a:prstGeom>
        </p:spPr>
      </p:pic>
      <p:pic>
        <p:nvPicPr>
          <p:cNvPr id="11" name="Picture 10" descr="Logo online smsf audit gif file.gif"/>
          <p:cNvPicPr>
            <a:picLocks noChangeAspect="1"/>
          </p:cNvPicPr>
          <p:nvPr/>
        </p:nvPicPr>
        <p:blipFill>
          <a:blip r:embed="rId4" cstate="print"/>
          <a:stretch>
            <a:fillRect/>
          </a:stretch>
        </p:blipFill>
        <p:spPr>
          <a:xfrm>
            <a:off x="6076950" y="5157192"/>
            <a:ext cx="3067050" cy="723900"/>
          </a:xfrm>
          <a:prstGeom prst="rect">
            <a:avLst/>
          </a:prstGeom>
        </p:spPr>
      </p:pic>
      <p:pic>
        <p:nvPicPr>
          <p:cNvPr id="12" name="Picture 11" descr="Just Sign.png"/>
          <p:cNvPicPr>
            <a:picLocks noChangeAspect="1"/>
          </p:cNvPicPr>
          <p:nvPr/>
        </p:nvPicPr>
        <p:blipFill>
          <a:blip r:embed="rId5" cstate="print"/>
          <a:stretch>
            <a:fillRect/>
          </a:stretch>
        </p:blipFill>
        <p:spPr>
          <a:xfrm>
            <a:off x="3309726" y="5157193"/>
            <a:ext cx="2302336" cy="7920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Hand Out </a:t>
            </a:r>
            <a:endParaRPr lang="en-AU" sz="2800" dirty="0"/>
          </a:p>
        </p:txBody>
      </p:sp>
      <p:pic>
        <p:nvPicPr>
          <p:cNvPr id="4" name="Content Placeholder 3" descr="go to webinar 3.jpg"/>
          <p:cNvPicPr>
            <a:picLocks noGrp="1" noChangeAspect="1"/>
          </p:cNvPicPr>
          <p:nvPr>
            <p:ph idx="1"/>
          </p:nvPr>
        </p:nvPicPr>
        <p:blipFill>
          <a:blip r:embed="rId2" cstate="print"/>
          <a:stretch>
            <a:fillRect/>
          </a:stretch>
        </p:blipFill>
        <p:spPr>
          <a:xfrm>
            <a:off x="5715000" y="1371600"/>
            <a:ext cx="1598896" cy="4127500"/>
          </a:xfrm>
        </p:spPr>
      </p:pic>
      <p:sp>
        <p:nvSpPr>
          <p:cNvPr id="5" name="TextBox 4"/>
          <p:cNvSpPr txBox="1"/>
          <p:nvPr/>
        </p:nvSpPr>
        <p:spPr>
          <a:xfrm>
            <a:off x="1314450" y="2514600"/>
            <a:ext cx="4437818" cy="923330"/>
          </a:xfrm>
          <a:prstGeom prst="rect">
            <a:avLst/>
          </a:prstGeom>
          <a:noFill/>
        </p:spPr>
        <p:txBody>
          <a:bodyPr wrap="none" rtlCol="0">
            <a:spAutoFit/>
          </a:bodyPr>
          <a:lstStyle/>
          <a:p>
            <a:r>
              <a:rPr lang="en-AU" dirty="0" smtClean="0"/>
              <a:t>Copy of this Presentation can be downloaded</a:t>
            </a:r>
          </a:p>
          <a:p>
            <a:r>
              <a:rPr lang="en-AU" dirty="0" smtClean="0"/>
              <a:t>From the Panel</a:t>
            </a:r>
          </a:p>
          <a:p>
            <a:endParaRPr lang="en-AU" dirty="0"/>
          </a:p>
        </p:txBody>
      </p:sp>
      <p:pic>
        <p:nvPicPr>
          <p:cNvPr id="6" name="Picture 5" descr="logo -trustdeed.png"/>
          <p:cNvPicPr>
            <a:picLocks noChangeAspect="1"/>
          </p:cNvPicPr>
          <p:nvPr/>
        </p:nvPicPr>
        <p:blipFill>
          <a:blip r:embed="rId3" cstate="print"/>
          <a:stretch>
            <a:fillRect/>
          </a:stretch>
        </p:blipFill>
        <p:spPr>
          <a:xfrm>
            <a:off x="5940152" y="260648"/>
            <a:ext cx="2786063" cy="561975"/>
          </a:xfrm>
          <a:prstGeom prst="rect">
            <a:avLst/>
          </a:prstGeom>
        </p:spPr>
      </p:pic>
      <p:pic>
        <p:nvPicPr>
          <p:cNvPr id="7" name="Picture 6"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8" name="Picture 7"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Questions on this </a:t>
            </a:r>
            <a:r>
              <a:rPr lang="en-AU" sz="2800" dirty="0" smtClean="0"/>
              <a:t>Presentation</a:t>
            </a:r>
            <a:endParaRPr lang="en-AU" sz="2800" dirty="0"/>
          </a:p>
        </p:txBody>
      </p:sp>
      <p:pic>
        <p:nvPicPr>
          <p:cNvPr id="4" name="Content Placeholder 3" descr="go to webinar 4.jpg"/>
          <p:cNvPicPr>
            <a:picLocks noGrp="1" noChangeAspect="1"/>
          </p:cNvPicPr>
          <p:nvPr>
            <p:ph idx="1"/>
          </p:nvPr>
        </p:nvPicPr>
        <p:blipFill>
          <a:blip r:embed="rId2" cstate="print"/>
          <a:stretch>
            <a:fillRect/>
          </a:stretch>
        </p:blipFill>
        <p:spPr>
          <a:xfrm>
            <a:off x="5486400" y="1752600"/>
            <a:ext cx="1598896" cy="4127500"/>
          </a:xfrm>
        </p:spPr>
      </p:pic>
      <p:sp>
        <p:nvSpPr>
          <p:cNvPr id="5" name="TextBox 4"/>
          <p:cNvSpPr txBox="1"/>
          <p:nvPr/>
        </p:nvSpPr>
        <p:spPr>
          <a:xfrm>
            <a:off x="914400" y="2667000"/>
            <a:ext cx="4580036" cy="1477328"/>
          </a:xfrm>
          <a:prstGeom prst="rect">
            <a:avLst/>
          </a:prstGeom>
          <a:noFill/>
        </p:spPr>
        <p:txBody>
          <a:bodyPr wrap="none" rtlCol="0">
            <a:spAutoFit/>
          </a:bodyPr>
          <a:lstStyle/>
          <a:p>
            <a:r>
              <a:rPr lang="en-AU" dirty="0" smtClean="0"/>
              <a:t>If you have any Questions on this Presentation </a:t>
            </a:r>
          </a:p>
          <a:p>
            <a:pPr marL="342900" indent="-342900">
              <a:buFont typeface="+mj-lt"/>
              <a:buAutoNum type="arabicPeriod"/>
            </a:pPr>
            <a:r>
              <a:rPr lang="en-AU" dirty="0" smtClean="0"/>
              <a:t>Type in your questions in the panel</a:t>
            </a:r>
          </a:p>
          <a:p>
            <a:pPr marL="342900" indent="-342900">
              <a:buFont typeface="+mj-lt"/>
              <a:buAutoNum type="arabicPeriod"/>
            </a:pPr>
            <a:r>
              <a:rPr lang="en-AU" dirty="0" smtClean="0"/>
              <a:t>Speaker will answer all your questions </a:t>
            </a:r>
          </a:p>
          <a:p>
            <a:pPr marL="342900" indent="-342900"/>
            <a:r>
              <a:rPr lang="en-AU" dirty="0" smtClean="0"/>
              <a:t>         after the presentation</a:t>
            </a:r>
          </a:p>
          <a:p>
            <a:endParaRPr lang="en-AU" dirty="0"/>
          </a:p>
        </p:txBody>
      </p:sp>
      <p:pic>
        <p:nvPicPr>
          <p:cNvPr id="7" name="Picture 6"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8" name="Picture 7"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Our Speaker Today</a:t>
            </a:r>
            <a:endParaRPr lang="en-AU" sz="2800" dirty="0"/>
          </a:p>
        </p:txBody>
      </p:sp>
      <p:sp>
        <p:nvSpPr>
          <p:cNvPr id="3" name="Content Placeholder 2"/>
          <p:cNvSpPr>
            <a:spLocks noGrp="1"/>
          </p:cNvSpPr>
          <p:nvPr>
            <p:ph idx="1"/>
          </p:nvPr>
        </p:nvSpPr>
        <p:spPr>
          <a:xfrm>
            <a:off x="1005840" y="1901953"/>
            <a:ext cx="7132320" cy="3813048"/>
          </a:xfrm>
        </p:spPr>
        <p:txBody>
          <a:bodyPr>
            <a:normAutofit/>
          </a:bodyPr>
          <a:lstStyle/>
          <a:p>
            <a:pPr>
              <a:spcBef>
                <a:spcPts val="600"/>
              </a:spcBef>
              <a:buNone/>
            </a:pPr>
            <a:r>
              <a:rPr lang="en-AU" sz="2000" b="1" dirty="0" smtClean="0"/>
              <a:t>Manoj Abichandani </a:t>
            </a:r>
          </a:p>
          <a:p>
            <a:pPr>
              <a:spcBef>
                <a:spcPts val="600"/>
              </a:spcBef>
              <a:buNone/>
            </a:pPr>
            <a:r>
              <a:rPr lang="en-AU" sz="2000" dirty="0" smtClean="0"/>
              <a:t>B. Bus. (UTS), CTA, SMSF Specialist (UNSW)</a:t>
            </a:r>
          </a:p>
          <a:p>
            <a:pPr>
              <a:buNone/>
            </a:pPr>
            <a:endParaRPr lang="en-AU" dirty="0" smtClean="0"/>
          </a:p>
          <a:p>
            <a:pPr marL="0" indent="0">
              <a:buNone/>
            </a:pPr>
            <a:r>
              <a:rPr lang="en-AU" sz="1600" dirty="0" smtClean="0"/>
              <a:t>He has worked in a Specialist SMSF CPA Firm for 26 years advising over 600 funds on various aspects of SMSF.</a:t>
            </a:r>
          </a:p>
          <a:p>
            <a:pPr marL="0" indent="0">
              <a:buNone/>
            </a:pPr>
            <a:r>
              <a:rPr lang="en-AU" sz="1600" dirty="0" smtClean="0"/>
              <a:t>Currently he works as a SMSF Technical Director for Deed Dot Com Dot Au Pty Ltd as a trainer and helps the solicitor in updating their SMSF Trust Deed.</a:t>
            </a:r>
          </a:p>
          <a:p>
            <a:pPr marL="0" indent="0">
              <a:buNone/>
            </a:pPr>
            <a:r>
              <a:rPr lang="en-AU" sz="1600" dirty="0" smtClean="0"/>
              <a:t>He has written Australia’s first online SMSF Audit Software and where over 400 + SMSF Auditors initiated over SMSF 62,000 audits in the past year.    </a:t>
            </a:r>
            <a:endParaRPr lang="en-AU" sz="1600" dirty="0"/>
          </a:p>
        </p:txBody>
      </p:sp>
      <p:pic>
        <p:nvPicPr>
          <p:cNvPr id="4" name="Picture 3" descr="manoj 150 width.jpg"/>
          <p:cNvPicPr>
            <a:picLocks noChangeAspect="1"/>
          </p:cNvPicPr>
          <p:nvPr/>
        </p:nvPicPr>
        <p:blipFill>
          <a:blip r:embed="rId2" cstate="print"/>
          <a:stretch>
            <a:fillRect/>
          </a:stretch>
        </p:blipFill>
        <p:spPr>
          <a:xfrm>
            <a:off x="6876256" y="476672"/>
            <a:ext cx="1720180" cy="1866900"/>
          </a:xfrm>
          <a:prstGeom prst="rect">
            <a:avLst/>
          </a:prstGeom>
        </p:spPr>
      </p:pic>
      <p:pic>
        <p:nvPicPr>
          <p:cNvPr id="6" name="Picture 5"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7" name="Picture 6"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132320" cy="710184"/>
          </a:xfrm>
        </p:spPr>
        <p:txBody>
          <a:bodyPr>
            <a:normAutofit/>
          </a:bodyPr>
          <a:lstStyle/>
          <a:p>
            <a:pPr algn="l"/>
            <a:r>
              <a:rPr lang="en-US" sz="2800" b="1" dirty="0" smtClean="0"/>
              <a:t>Legal &amp; Financial Disclaimer &amp; Disclosure </a:t>
            </a:r>
            <a:endParaRPr lang="en-US" sz="2800" b="1"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
        <p:nvSpPr>
          <p:cNvPr id="6" name="Rectangle 5"/>
          <p:cNvSpPr/>
          <p:nvPr/>
        </p:nvSpPr>
        <p:spPr>
          <a:xfrm>
            <a:off x="539552" y="1219202"/>
            <a:ext cx="7920880" cy="4247317"/>
          </a:xfrm>
          <a:prstGeom prst="rect">
            <a:avLst/>
          </a:prstGeom>
        </p:spPr>
        <p:txBody>
          <a:bodyPr wrap="square">
            <a:spAutoFit/>
          </a:bodyPr>
          <a:lstStyle/>
          <a:p>
            <a:r>
              <a:rPr lang="en-AU" sz="1000" i="1" dirty="0" smtClean="0"/>
              <a:t>In providing the below information, neither Manoj Abichandani  (presenter) or an employee of Deed Dot Com Dot Au Pty Ltd is providing any financial or Legal advice as any Financial advice is based on the information provided by you  with regard to your financial needs and objectives. The information below  is intended to provide only broad, general guidelines which may be helpful in assessing and making decisions about financial products and general information which is available elsewhere that may help meet your financial needs and objectives. This material may also contain general educational topics about investing, legal and financial matters. It is most important that you understand that your actual experience will differ from these illustrations and examples. </a:t>
            </a:r>
          </a:p>
          <a:p>
            <a:endParaRPr lang="en-AU" sz="1000" i="1" dirty="0" smtClean="0"/>
          </a:p>
          <a:p>
            <a:r>
              <a:rPr lang="en-AU" sz="1000" i="1" dirty="0" smtClean="0"/>
              <a:t>That is why you should consult an appropriately qualified financial planner, legal advisor or Estate planner, who can assess your situation with updated data and assumptions on a periodic basis. Information provided here is not intended to be investment advice or a projection of future investment performance. No one can foresee the future and, it is not a projection of the potential return of any investment, nor is it a projection of future inflation rates or the state of the world or domestic economy. You should seek the guidance of a financial or investment professional before proceeding with any investment decision or any super contribution or set up Decision. Our examples and illustration does not contain your income tax calculations and legal concepts; it does not constitute tax or legal Advice. These illustration may require the guidance of a tax, legal  or accounting adviser.</a:t>
            </a:r>
          </a:p>
          <a:p>
            <a:r>
              <a:rPr lang="en-AU" sz="1000" i="1" dirty="0" smtClean="0"/>
              <a:t> </a:t>
            </a:r>
          </a:p>
          <a:p>
            <a:r>
              <a:rPr lang="en-AU" sz="1000" i="1" dirty="0" smtClean="0"/>
              <a:t>In creating the illustration certain assumptions were made with respect to investment returns, the economy, and home loan interest rates . The reports and graphics included are directly dependent on the quality and the accuracy of the data and assumptions (including rates of return and future interest rates) . Where future rates of return are assumed, these returns do not reflect the fees and charges associated with Investments, which would reduce the results. You are encouraged to review and consider performance information, which you can request from your investment professional and other securities advisor who may recommended asset/s that may be referenced in this material when assuming any future rates of return for any super contributions  &amp; investment.</a:t>
            </a:r>
          </a:p>
          <a:p>
            <a:endParaRPr lang="en-AU" sz="1000" i="1" dirty="0" smtClean="0"/>
          </a:p>
          <a:p>
            <a:r>
              <a:rPr lang="en-AU" sz="1000" i="1" dirty="0" smtClean="0"/>
              <a:t>Keep in mind that past performance is not a guarantee of future results. A prospectus or PDS must be read carefully when considering any investment in securities or super contribution in a fund. </a:t>
            </a:r>
          </a:p>
          <a:p>
            <a:endParaRPr lang="en-AU" sz="1000" i="1" dirty="0" smtClean="0"/>
          </a:p>
          <a:p>
            <a:r>
              <a:rPr lang="en-AU" sz="1000" i="1" dirty="0" smtClean="0"/>
              <a:t>No liability is assumed resulting from the use of the information contained in this financial  presentation and the examples used  Responsibilities for financial decisions are exclusively in hand of the viewer and not in hands of  the presenter.</a:t>
            </a:r>
            <a:endParaRPr lang="en-AU" sz="1000" i="1" dirty="0"/>
          </a:p>
        </p:txBody>
      </p:sp>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From 1</a:t>
            </a:r>
            <a:r>
              <a:rPr lang="en-AU" sz="2800" baseline="30000" dirty="0" smtClean="0"/>
              <a:t>st</a:t>
            </a:r>
            <a:r>
              <a:rPr lang="en-AU" sz="2800" dirty="0" smtClean="0"/>
              <a:t> July 2017 -Trustees must maintain several accounts for every Member of the fund</a:t>
            </a:r>
            <a:endParaRPr lang="en-AU" sz="2800" dirty="0"/>
          </a:p>
        </p:txBody>
      </p:sp>
      <p:sp>
        <p:nvSpPr>
          <p:cNvPr id="7" name="Flowchart: Magnetic Disk 6"/>
          <p:cNvSpPr/>
          <p:nvPr/>
        </p:nvSpPr>
        <p:spPr>
          <a:xfrm>
            <a:off x="1115616" y="2780928"/>
            <a:ext cx="1543050" cy="3048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Multiple Pension Accounts</a:t>
            </a:r>
          </a:p>
          <a:p>
            <a:pPr algn="ctr"/>
            <a:endParaRPr lang="en-AU" dirty="0" smtClean="0"/>
          </a:p>
          <a:p>
            <a:pPr algn="ctr"/>
            <a:endParaRPr lang="en-AU" dirty="0" smtClean="0"/>
          </a:p>
          <a:p>
            <a:pPr algn="ctr"/>
            <a:r>
              <a:rPr lang="en-AU" dirty="0" smtClean="0"/>
              <a:t>Taxable </a:t>
            </a:r>
            <a:r>
              <a:rPr lang="en-AU" dirty="0" smtClean="0"/>
              <a:t>&amp;  Tax Free </a:t>
            </a:r>
            <a:r>
              <a:rPr lang="en-AU" dirty="0" smtClean="0"/>
              <a:t> Components</a:t>
            </a:r>
          </a:p>
          <a:p>
            <a:pPr algn="ctr"/>
            <a:endParaRPr lang="en-AU" dirty="0" smtClean="0"/>
          </a:p>
          <a:p>
            <a:pPr algn="ctr"/>
            <a:endParaRPr lang="en-AU" dirty="0" smtClean="0"/>
          </a:p>
          <a:p>
            <a:pPr algn="ctr"/>
            <a:endParaRPr lang="en-AU" dirty="0" smtClean="0"/>
          </a:p>
          <a:p>
            <a:pPr algn="ctr"/>
            <a:r>
              <a:rPr lang="en-AU" dirty="0" smtClean="0"/>
              <a:t>Component</a:t>
            </a:r>
            <a:endParaRPr lang="en-AU" dirty="0"/>
          </a:p>
        </p:txBody>
      </p:sp>
      <p:sp>
        <p:nvSpPr>
          <p:cNvPr id="8" name="Flowchart: Magnetic Disk 7"/>
          <p:cNvSpPr/>
          <p:nvPr/>
        </p:nvSpPr>
        <p:spPr>
          <a:xfrm>
            <a:off x="3635896" y="2780928"/>
            <a:ext cx="1543050" cy="30480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smtClean="0"/>
              <a:t>Transfer  Balance  Account</a:t>
            </a:r>
          </a:p>
          <a:p>
            <a:pPr algn="ctr"/>
            <a:endParaRPr lang="en-AU" dirty="0" smtClean="0"/>
          </a:p>
          <a:p>
            <a:pPr algn="ctr"/>
            <a:r>
              <a:rPr lang="en-AU" dirty="0" smtClean="0"/>
              <a:t>Only one</a:t>
            </a:r>
          </a:p>
          <a:p>
            <a:pPr algn="ctr"/>
            <a:endParaRPr lang="en-AU" dirty="0" smtClean="0"/>
          </a:p>
          <a:p>
            <a:pPr algn="ctr"/>
            <a:r>
              <a:rPr lang="en-AU" dirty="0" smtClean="0"/>
              <a:t>Debits </a:t>
            </a:r>
            <a:r>
              <a:rPr lang="en-AU" dirty="0" smtClean="0"/>
              <a:t>and </a:t>
            </a:r>
            <a:r>
              <a:rPr lang="en-AU" dirty="0" smtClean="0"/>
              <a:t>Credits</a:t>
            </a:r>
            <a:endParaRPr lang="en-AU" dirty="0" smtClean="0"/>
          </a:p>
          <a:p>
            <a:pPr algn="ctr"/>
            <a:endParaRPr lang="en-AU" dirty="0" smtClean="0"/>
          </a:p>
          <a:p>
            <a:pPr algn="ctr"/>
            <a:endParaRPr lang="en-AU" dirty="0" smtClean="0"/>
          </a:p>
          <a:p>
            <a:pPr algn="ctr"/>
            <a:endParaRPr lang="en-AU" dirty="0" smtClean="0"/>
          </a:p>
          <a:p>
            <a:pPr algn="ctr"/>
            <a:endParaRPr lang="en-AU" dirty="0"/>
          </a:p>
        </p:txBody>
      </p:sp>
      <p:sp>
        <p:nvSpPr>
          <p:cNvPr id="9" name="Flowchart: Magnetic Disk 8"/>
          <p:cNvSpPr/>
          <p:nvPr/>
        </p:nvSpPr>
        <p:spPr>
          <a:xfrm>
            <a:off x="6156176" y="2708920"/>
            <a:ext cx="1543050" cy="3048000"/>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Only One</a:t>
            </a:r>
          </a:p>
          <a:p>
            <a:pPr algn="ctr"/>
            <a:r>
              <a:rPr lang="en-AU" dirty="0" smtClean="0"/>
              <a:t>Accumulation </a:t>
            </a:r>
            <a:r>
              <a:rPr lang="en-AU" dirty="0" smtClean="0"/>
              <a:t>Account </a:t>
            </a:r>
            <a:endParaRPr lang="en-AU" dirty="0" smtClean="0"/>
          </a:p>
          <a:p>
            <a:pPr algn="ctr"/>
            <a:endParaRPr lang="en-AU" dirty="0" smtClean="0"/>
          </a:p>
          <a:p>
            <a:pPr algn="ctr"/>
            <a:endParaRPr lang="en-AU" dirty="0" smtClean="0"/>
          </a:p>
          <a:p>
            <a:pPr algn="ctr"/>
            <a:r>
              <a:rPr lang="en-AU" dirty="0" smtClean="0"/>
              <a:t>Taxable</a:t>
            </a:r>
            <a:r>
              <a:rPr lang="en-AU" dirty="0" smtClean="0"/>
              <a:t> </a:t>
            </a:r>
            <a:r>
              <a:rPr lang="en-AU" dirty="0" smtClean="0"/>
              <a:t>&amp; Tax Free</a:t>
            </a:r>
          </a:p>
          <a:p>
            <a:pPr algn="ctr"/>
            <a:r>
              <a:rPr lang="en-AU" dirty="0" smtClean="0"/>
              <a:t>Components</a:t>
            </a:r>
          </a:p>
          <a:p>
            <a:pPr algn="ctr"/>
            <a:endParaRPr lang="en-AU" dirty="0" smtClean="0"/>
          </a:p>
          <a:p>
            <a:pPr algn="ctr"/>
            <a:endParaRPr lang="en-AU" dirty="0" smtClean="0"/>
          </a:p>
          <a:p>
            <a:pPr algn="ctr"/>
            <a:endParaRPr lang="en-AU" dirty="0" smtClean="0"/>
          </a:p>
          <a:p>
            <a:pPr algn="ctr"/>
            <a:endParaRPr lang="en-AU" dirty="0"/>
          </a:p>
        </p:txBody>
      </p:sp>
      <p:pic>
        <p:nvPicPr>
          <p:cNvPr id="11" name="Picture 10"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12" name="Picture 11" descr="logo -trustdeed.png"/>
          <p:cNvPicPr>
            <a:picLocks noChangeAspect="1"/>
          </p:cNvPicPr>
          <p:nvPr/>
        </p:nvPicPr>
        <p:blipFill>
          <a:blip r:embed="rId2" cstate="print"/>
          <a:stretch>
            <a:fillRect/>
          </a:stretch>
        </p:blipFill>
        <p:spPr>
          <a:xfrm>
            <a:off x="0" y="6296025"/>
            <a:ext cx="2786063" cy="561975"/>
          </a:xfrm>
          <a:prstGeom prst="rect">
            <a:avLst/>
          </a:prstGeom>
        </p:spPr>
      </p:pic>
      <p:pic>
        <p:nvPicPr>
          <p:cNvPr id="13" name="Picture 12" descr="Logo online smsf audit gif file.gif"/>
          <p:cNvPicPr>
            <a:picLocks noChangeAspect="1"/>
          </p:cNvPicPr>
          <p:nvPr/>
        </p:nvPicPr>
        <p:blipFill>
          <a:blip r:embed="rId3"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132320" cy="751840"/>
          </a:xfrm>
        </p:spPr>
        <p:txBody>
          <a:bodyPr>
            <a:normAutofit fontScale="90000"/>
          </a:bodyPr>
          <a:lstStyle/>
          <a:p>
            <a:pPr algn="l"/>
            <a:r>
              <a:rPr lang="en-AU" sz="3100" dirty="0" smtClean="0"/>
              <a:t>What is an income stream - Pension</a:t>
            </a:r>
            <a:r>
              <a:rPr lang="en-AU" dirty="0" smtClean="0"/>
              <a:t>	</a:t>
            </a:r>
            <a:endParaRPr lang="en-AU" dirty="0"/>
          </a:p>
        </p:txBody>
      </p:sp>
      <p:sp>
        <p:nvSpPr>
          <p:cNvPr id="4" name="Oval 3"/>
          <p:cNvSpPr/>
          <p:nvPr/>
        </p:nvSpPr>
        <p:spPr>
          <a:xfrm>
            <a:off x="1200150" y="2057400"/>
            <a:ext cx="2057400" cy="2091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SMSF</a:t>
            </a:r>
          </a:p>
          <a:p>
            <a:pPr algn="ctr"/>
            <a:r>
              <a:rPr lang="en-AU" dirty="0" smtClean="0"/>
              <a:t>Less than $</a:t>
            </a:r>
            <a:r>
              <a:rPr lang="en-AU" dirty="0" smtClean="0"/>
              <a:t>1.7M</a:t>
            </a:r>
            <a:endParaRPr lang="en-AU" dirty="0" smtClean="0"/>
          </a:p>
          <a:p>
            <a:pPr algn="ctr"/>
            <a:r>
              <a:rPr lang="en-AU" dirty="0" smtClean="0"/>
              <a:t>Transfer  Balance </a:t>
            </a:r>
            <a:r>
              <a:rPr lang="en-AU" dirty="0" smtClean="0"/>
              <a:t>Cap</a:t>
            </a:r>
          </a:p>
        </p:txBody>
      </p:sp>
      <p:sp>
        <p:nvSpPr>
          <p:cNvPr id="5" name="Right Arrow 4"/>
          <p:cNvSpPr/>
          <p:nvPr/>
        </p:nvSpPr>
        <p:spPr>
          <a:xfrm>
            <a:off x="3371850" y="2362200"/>
            <a:ext cx="21717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Minimum Pension</a:t>
            </a:r>
            <a:endParaRPr lang="en-AU" dirty="0"/>
          </a:p>
        </p:txBody>
      </p:sp>
      <p:pic>
        <p:nvPicPr>
          <p:cNvPr id="1026" name="Picture 2" descr="C:\Users\Manoj\Pictures\Dilton-Button.jpg"/>
          <p:cNvPicPr>
            <a:picLocks noChangeAspect="1" noChangeArrowheads="1"/>
          </p:cNvPicPr>
          <p:nvPr/>
        </p:nvPicPr>
        <p:blipFill>
          <a:blip r:embed="rId2" cstate="print"/>
          <a:srcRect/>
          <a:stretch>
            <a:fillRect/>
          </a:stretch>
        </p:blipFill>
        <p:spPr bwMode="auto">
          <a:xfrm>
            <a:off x="5657850" y="1752600"/>
            <a:ext cx="2442542" cy="2381250"/>
          </a:xfrm>
          <a:prstGeom prst="rect">
            <a:avLst/>
          </a:prstGeom>
          <a:noFill/>
        </p:spPr>
      </p:pic>
      <p:sp>
        <p:nvSpPr>
          <p:cNvPr id="7" name="TextBox 6"/>
          <p:cNvSpPr txBox="1"/>
          <p:nvPr/>
        </p:nvSpPr>
        <p:spPr>
          <a:xfrm>
            <a:off x="6286500" y="4572000"/>
            <a:ext cx="998991" cy="369332"/>
          </a:xfrm>
          <a:prstGeom prst="rect">
            <a:avLst/>
          </a:prstGeom>
          <a:noFill/>
        </p:spPr>
        <p:txBody>
          <a:bodyPr wrap="none" rtlCol="0">
            <a:spAutoFit/>
          </a:bodyPr>
          <a:lstStyle/>
          <a:p>
            <a:r>
              <a:rPr lang="en-AU" dirty="0" smtClean="0"/>
              <a:t>Member</a:t>
            </a:r>
            <a:endParaRPr lang="en-AU" dirty="0"/>
          </a:p>
        </p:txBody>
      </p:sp>
      <p:sp>
        <p:nvSpPr>
          <p:cNvPr id="8" name="TextBox 7"/>
          <p:cNvSpPr txBox="1"/>
          <p:nvPr/>
        </p:nvSpPr>
        <p:spPr>
          <a:xfrm>
            <a:off x="3491880" y="3645024"/>
            <a:ext cx="1456937" cy="369332"/>
          </a:xfrm>
          <a:prstGeom prst="rect">
            <a:avLst/>
          </a:prstGeom>
          <a:noFill/>
        </p:spPr>
        <p:txBody>
          <a:bodyPr wrap="none" rtlCol="0">
            <a:spAutoFit/>
          </a:bodyPr>
          <a:lstStyle/>
          <a:p>
            <a:r>
              <a:rPr lang="en-AU" dirty="0" smtClean="0"/>
              <a:t>No Maximum</a:t>
            </a:r>
            <a:endParaRPr lang="en-AU" dirty="0"/>
          </a:p>
        </p:txBody>
      </p:sp>
      <p:pic>
        <p:nvPicPr>
          <p:cNvPr id="9" name="Picture 8" descr="logo -trustdeed.png"/>
          <p:cNvPicPr>
            <a:picLocks noChangeAspect="1"/>
          </p:cNvPicPr>
          <p:nvPr/>
        </p:nvPicPr>
        <p:blipFill>
          <a:blip r:embed="rId3" cstate="print"/>
          <a:stretch>
            <a:fillRect/>
          </a:stretch>
        </p:blipFill>
        <p:spPr>
          <a:xfrm>
            <a:off x="0" y="6296025"/>
            <a:ext cx="2786063" cy="561975"/>
          </a:xfrm>
          <a:prstGeom prst="rect">
            <a:avLst/>
          </a:prstGeom>
        </p:spPr>
      </p:pic>
      <p:pic>
        <p:nvPicPr>
          <p:cNvPr id="10" name="Picture 9" descr="Logo online smsf audit gif file.gif"/>
          <p:cNvPicPr>
            <a:picLocks noChangeAspect="1"/>
          </p:cNvPicPr>
          <p:nvPr/>
        </p:nvPicPr>
        <p:blipFill>
          <a:blip r:embed="rId4" cstate="print"/>
          <a:stretch>
            <a:fillRect/>
          </a:stretch>
        </p:blipFill>
        <p:spPr>
          <a:xfrm>
            <a:off x="6076950" y="6134100"/>
            <a:ext cx="3067050" cy="7239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2341</Words>
  <Application>Microsoft Office PowerPoint</Application>
  <PresentationFormat>On-screen Show (4:3)</PresentationFormat>
  <Paragraphs>400</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Commencing a Pension - How to do it &amp; What a Trustee needs to do to maximize benefits</vt:lpstr>
      <vt:lpstr>Slide 2</vt:lpstr>
      <vt:lpstr>House Keeping - Audio</vt:lpstr>
      <vt:lpstr>House Keeping – Hand Out </vt:lpstr>
      <vt:lpstr>House Keeping – Questions on this Presentation</vt:lpstr>
      <vt:lpstr>Our Speaker Today</vt:lpstr>
      <vt:lpstr>Legal &amp; Financial Disclaimer &amp; Disclosure </vt:lpstr>
      <vt:lpstr>From 1st July 2017 -Trustees must maintain several accounts for every Member of the fund</vt:lpstr>
      <vt:lpstr>What is an income stream - Pension </vt:lpstr>
      <vt:lpstr>Pension Standards – Account Based Pension</vt:lpstr>
      <vt:lpstr>Pension Standards – Account Based Pension (TRIS) Not in Retirement Phase</vt:lpstr>
      <vt:lpstr>Pension Commencement in the middle of the year</vt:lpstr>
      <vt:lpstr>Transfer Balance Cap – From 1st July 2021 </vt:lpstr>
      <vt:lpstr>$1.7M transfer balance cap - WHY </vt:lpstr>
      <vt:lpstr>TBC – Credits – Section 294 – 15 (2) &amp; 294-20(1)</vt:lpstr>
      <vt:lpstr>TBC – Debits – Section 294–75 &amp; 294-80</vt:lpstr>
      <vt:lpstr>When you die  (Not “if”) you have to leave your pension behind</vt:lpstr>
      <vt:lpstr>How the transfer balance cap works for death benefits?</vt:lpstr>
      <vt:lpstr>Reversionary Pensions Vs Non-Reversionary Pensions</vt:lpstr>
      <vt:lpstr>Reversionary Pensions or BDBN</vt:lpstr>
      <vt:lpstr>Non – Dependent can only be paid a Lump Sum</vt:lpstr>
      <vt:lpstr>How dependent get affected by Balance Transfer Cap  - Section 294 -25(1) of ITAA</vt:lpstr>
      <vt:lpstr>How dependent get affected by Balance Transfer Cap  - Section 294 -25(1) of ITAA</vt:lpstr>
      <vt:lpstr>Death of a Member</vt:lpstr>
      <vt:lpstr>Taxable and Tax Free Component</vt:lpstr>
      <vt:lpstr>Re-contribution Strategy</vt:lpstr>
      <vt:lpstr>Re-contribution Strategy</vt:lpstr>
      <vt:lpstr>Re-contribution Strategy</vt:lpstr>
      <vt:lpstr>Running Pension with Accumulation Accounts in an SMSF</vt:lpstr>
      <vt:lpstr>Section 295 -390 – Income from Assets used to meet current Pension Liabilities</vt:lpstr>
      <vt:lpstr>Are you talking to your clients ?</vt:lpstr>
      <vt:lpstr>Each client needs are unique </vt:lpstr>
      <vt:lpstr>Are you Talking to your clients?</vt:lpstr>
      <vt:lpstr>Mental Capacity</vt:lpstr>
      <vt:lpstr>Are you talking to your clients? </vt:lpstr>
      <vt:lpstr>Are you talking to your Clients? Accumulation Account increases taxable component</vt:lpstr>
      <vt:lpstr> Questions Time</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27</cp:revision>
  <dcterms:created xsi:type="dcterms:W3CDTF">2021-04-13T01:54:17Z</dcterms:created>
  <dcterms:modified xsi:type="dcterms:W3CDTF">2021-09-21T03:44:21Z</dcterms:modified>
</cp:coreProperties>
</file>